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17"/>
  </p:notesMasterIdLst>
  <p:sldIdLst>
    <p:sldId id="256" r:id="rId2"/>
    <p:sldId id="274" r:id="rId3"/>
    <p:sldId id="257" r:id="rId4"/>
    <p:sldId id="259" r:id="rId5"/>
    <p:sldId id="275" r:id="rId6"/>
    <p:sldId id="268" r:id="rId7"/>
    <p:sldId id="263" r:id="rId8"/>
    <p:sldId id="264" r:id="rId9"/>
    <p:sldId id="261" r:id="rId10"/>
    <p:sldId id="265" r:id="rId11"/>
    <p:sldId id="266" r:id="rId12"/>
    <p:sldId id="267" r:id="rId13"/>
    <p:sldId id="272" r:id="rId14"/>
    <p:sldId id="276" r:id="rId15"/>
    <p:sldId id="269" r:id="rId16"/>
  </p:sldIdLst>
  <p:sldSz cx="12192000" cy="6858000"/>
  <p:notesSz cx="7008813" cy="9294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e Horst" initials="DH" lastIdx="1" clrIdx="0">
    <p:extLst>
      <p:ext uri="{19B8F6BF-5375-455C-9EA6-DF929625EA0E}">
        <p15:presenceInfo xmlns:p15="http://schemas.microsoft.com/office/powerpoint/2012/main" userId="S-1-5-21-4066190021-1116433113-3355036844-11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2413E"/>
    <a:srgbClr val="D2A000"/>
    <a:srgbClr val="CFD5EA"/>
    <a:srgbClr val="E9EBF5"/>
    <a:srgbClr val="5F2C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41" autoAdjust="0"/>
    <p:restoredTop sz="95482" autoAdjust="0"/>
  </p:normalViewPr>
  <p:slideViewPr>
    <p:cSldViewPr snapToGrid="0">
      <p:cViewPr varScale="1">
        <p:scale>
          <a:sx n="83" d="100"/>
          <a:sy n="83" d="100"/>
        </p:scale>
        <p:origin x="106" y="1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ata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3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38.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CD6098E0-F37C-42AE-BBCD-B419849A773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7ADC777-FED3-4D57-8D10-8A46150F079F}">
      <dgm:prSet/>
      <dgm:spPr/>
      <dgm:t>
        <a:bodyPr/>
        <a:lstStyle/>
        <a:p>
          <a:r>
            <a:rPr lang="en-US" dirty="0" err="1">
              <a:latin typeface="Avenir Next LT Pro" panose="020B0504020202020204" pitchFamily="34" charset="0"/>
            </a:rPr>
            <a:t>Lawe</a:t>
          </a:r>
          <a:r>
            <a:rPr lang="en-US" dirty="0">
              <a:latin typeface="Avenir Next LT Pro" panose="020B0504020202020204" pitchFamily="34" charset="0"/>
            </a:rPr>
            <a:t> Street railroad trestle converted to trail use</a:t>
          </a:r>
        </a:p>
      </dgm:t>
    </dgm:pt>
    <dgm:pt modelId="{AD5DD169-7F90-41BD-994E-EBD6632C65FF}" type="parTrans" cxnId="{5E6CD11D-EBFB-46DB-8256-ECF512B63F46}">
      <dgm:prSet/>
      <dgm:spPr/>
      <dgm:t>
        <a:bodyPr/>
        <a:lstStyle/>
        <a:p>
          <a:endParaRPr lang="en-US"/>
        </a:p>
      </dgm:t>
    </dgm:pt>
    <dgm:pt modelId="{C7A718B6-F894-41DB-B553-24527D9DB76F}" type="sibTrans" cxnId="{5E6CD11D-EBFB-46DB-8256-ECF512B63F46}">
      <dgm:prSet/>
      <dgm:spPr/>
      <dgm:t>
        <a:bodyPr/>
        <a:lstStyle/>
        <a:p>
          <a:endParaRPr lang="en-US"/>
        </a:p>
      </dgm:t>
    </dgm:pt>
    <dgm:pt modelId="{161C8885-B423-457A-A108-06F30E1C0146}">
      <dgm:prSet/>
      <dgm:spPr/>
      <dgm:t>
        <a:bodyPr/>
        <a:lstStyle/>
        <a:p>
          <a:r>
            <a:rPr lang="en-US" dirty="0">
              <a:latin typeface="Avenir Next LT Pro" panose="020B0504020202020204" pitchFamily="34" charset="0"/>
            </a:rPr>
            <a:t>Paved trail connects Fox River Mall to </a:t>
          </a:r>
          <a:br>
            <a:rPr lang="en-US" dirty="0">
              <a:latin typeface="Avenir Next LT Pro" panose="020B0504020202020204" pitchFamily="34" charset="0"/>
            </a:rPr>
          </a:br>
          <a:r>
            <a:rPr lang="en-US" dirty="0">
              <a:latin typeface="Avenir Next LT Pro" panose="020B0504020202020204" pitchFamily="34" charset="0"/>
            </a:rPr>
            <a:t>Appleton International Airport</a:t>
          </a:r>
        </a:p>
      </dgm:t>
    </dgm:pt>
    <dgm:pt modelId="{1C6AE61B-5CB4-4743-A1EB-E86453AC61FE}" type="parTrans" cxnId="{EC094CF0-BB7B-4BD6-BC4D-BA74D9847621}">
      <dgm:prSet/>
      <dgm:spPr/>
      <dgm:t>
        <a:bodyPr/>
        <a:lstStyle/>
        <a:p>
          <a:endParaRPr lang="en-US"/>
        </a:p>
      </dgm:t>
    </dgm:pt>
    <dgm:pt modelId="{4D912657-DC3E-4835-90A9-F514970F4955}" type="sibTrans" cxnId="{EC094CF0-BB7B-4BD6-BC4D-BA74D9847621}">
      <dgm:prSet/>
      <dgm:spPr/>
      <dgm:t>
        <a:bodyPr/>
        <a:lstStyle/>
        <a:p>
          <a:endParaRPr lang="en-US"/>
        </a:p>
      </dgm:t>
    </dgm:pt>
    <dgm:pt modelId="{631E5257-472F-4AC8-898B-718E3A4D2DAE}">
      <dgm:prSet/>
      <dgm:spPr/>
      <dgm:t>
        <a:bodyPr/>
        <a:lstStyle/>
        <a:p>
          <a:r>
            <a:rPr lang="en-US" dirty="0">
              <a:latin typeface="Avenir Next LT Pro" panose="020B0504020202020204" pitchFamily="34" charset="0"/>
            </a:rPr>
            <a:t>Kaukauna extends CE Trail making GB route closer</a:t>
          </a:r>
        </a:p>
      </dgm:t>
    </dgm:pt>
    <dgm:pt modelId="{B53193F7-A56B-433E-BCBF-087A5D984134}" type="parTrans" cxnId="{B556EFAE-9277-41C1-A61C-F3BD8C1F6224}">
      <dgm:prSet/>
      <dgm:spPr/>
      <dgm:t>
        <a:bodyPr/>
        <a:lstStyle/>
        <a:p>
          <a:endParaRPr lang="en-US"/>
        </a:p>
      </dgm:t>
    </dgm:pt>
    <dgm:pt modelId="{0744BBDA-3473-4C00-AFFE-697D6AA2D95A}" type="sibTrans" cxnId="{B556EFAE-9277-41C1-A61C-F3BD8C1F6224}">
      <dgm:prSet/>
      <dgm:spPr/>
      <dgm:t>
        <a:bodyPr/>
        <a:lstStyle/>
        <a:p>
          <a:endParaRPr lang="en-US"/>
        </a:p>
      </dgm:t>
    </dgm:pt>
    <dgm:pt modelId="{F82F1A81-48D1-41E3-A796-5806A2AC2B32}">
      <dgm:prSet/>
      <dgm:spPr/>
      <dgm:t>
        <a:bodyPr/>
        <a:lstStyle/>
        <a:p>
          <a:r>
            <a:rPr lang="en-US" dirty="0">
              <a:latin typeface="Avenir Next LT Pro" panose="020B0504020202020204" pitchFamily="34" charset="0"/>
            </a:rPr>
            <a:t>Nature’s Way Trail in Menasha eliminates dangerous crossing near Oneida Street and Hwy. 114</a:t>
          </a:r>
        </a:p>
      </dgm:t>
    </dgm:pt>
    <dgm:pt modelId="{466EC932-6F41-453A-8020-4B8D7E0C8BCB}" type="parTrans" cxnId="{D6356A13-30E5-4A8D-AC5F-678970F9DD26}">
      <dgm:prSet/>
      <dgm:spPr/>
      <dgm:t>
        <a:bodyPr/>
        <a:lstStyle/>
        <a:p>
          <a:endParaRPr lang="en-US"/>
        </a:p>
      </dgm:t>
    </dgm:pt>
    <dgm:pt modelId="{C3951CE4-64CC-4418-90E2-0177E723E7A3}" type="sibTrans" cxnId="{D6356A13-30E5-4A8D-AC5F-678970F9DD26}">
      <dgm:prSet/>
      <dgm:spPr/>
      <dgm:t>
        <a:bodyPr/>
        <a:lstStyle/>
        <a:p>
          <a:endParaRPr lang="en-US"/>
        </a:p>
      </dgm:t>
    </dgm:pt>
    <dgm:pt modelId="{4BFDCF31-72A5-4824-8DC2-162007918571}">
      <dgm:prSet custT="1"/>
      <dgm:spPr/>
      <dgm:t>
        <a:bodyPr/>
        <a:lstStyle/>
        <a:p>
          <a:r>
            <a:rPr lang="en-US" sz="1800" dirty="0">
              <a:latin typeface="Avenir Next LT Pro" panose="020B0504020202020204" pitchFamily="34" charset="0"/>
            </a:rPr>
            <a:t>1,200-foot Nelson Family Heritage Crossing connects Little Chute and Kaukauna trail networks</a:t>
          </a:r>
        </a:p>
      </dgm:t>
    </dgm:pt>
    <dgm:pt modelId="{FF94EAD7-DD1B-4E42-AC46-74B22DC0D21F}" type="parTrans" cxnId="{E0F22568-7D0F-4266-9E4F-68D69DB7CA08}">
      <dgm:prSet/>
      <dgm:spPr/>
      <dgm:t>
        <a:bodyPr/>
        <a:lstStyle/>
        <a:p>
          <a:endParaRPr lang="en-US"/>
        </a:p>
      </dgm:t>
    </dgm:pt>
    <dgm:pt modelId="{D0373314-7C05-4225-9984-78BBCE583365}" type="sibTrans" cxnId="{E0F22568-7D0F-4266-9E4F-68D69DB7CA08}">
      <dgm:prSet/>
      <dgm:spPr/>
      <dgm:t>
        <a:bodyPr/>
        <a:lstStyle/>
        <a:p>
          <a:endParaRPr lang="en-US"/>
        </a:p>
      </dgm:t>
    </dgm:pt>
    <dgm:pt modelId="{6EDAB980-7F12-4F4B-88C0-B3D46C6F1F60}">
      <dgm:prSet custT="1"/>
      <dgm:spPr/>
      <dgm:t>
        <a:bodyPr/>
        <a:lstStyle/>
        <a:p>
          <a:r>
            <a:rPr lang="en-US" sz="1800" dirty="0">
              <a:latin typeface="Avenir Next LT Pro" panose="020B0504020202020204" pitchFamily="34" charset="0"/>
            </a:rPr>
            <a:t>Railroad bed converted to trail connecting Nelson Family Heritage Crossing to downtown Kaukauna</a:t>
          </a:r>
        </a:p>
      </dgm:t>
    </dgm:pt>
    <dgm:pt modelId="{EF99FE55-2F4B-4819-B529-8A3119E082C3}" type="parTrans" cxnId="{C237BCDF-3FD0-4204-BC94-A2BD909237AF}">
      <dgm:prSet/>
      <dgm:spPr/>
      <dgm:t>
        <a:bodyPr/>
        <a:lstStyle/>
        <a:p>
          <a:endParaRPr lang="en-US"/>
        </a:p>
      </dgm:t>
    </dgm:pt>
    <dgm:pt modelId="{8A356805-A523-44D5-B24A-E9D4CBAA177D}" type="sibTrans" cxnId="{C237BCDF-3FD0-4204-BC94-A2BD909237AF}">
      <dgm:prSet/>
      <dgm:spPr/>
      <dgm:t>
        <a:bodyPr/>
        <a:lstStyle/>
        <a:p>
          <a:endParaRPr lang="en-US"/>
        </a:p>
      </dgm:t>
    </dgm:pt>
    <dgm:pt modelId="{D7A376BA-98E9-4B59-9A62-BC791420F987}" type="pres">
      <dgm:prSet presAssocID="{CD6098E0-F37C-42AE-BBCD-B419849A7736}" presName="root" presStyleCnt="0">
        <dgm:presLayoutVars>
          <dgm:dir/>
          <dgm:resizeHandles val="exact"/>
        </dgm:presLayoutVars>
      </dgm:prSet>
      <dgm:spPr/>
    </dgm:pt>
    <dgm:pt modelId="{5AB888B7-D666-48A9-BA84-B5F34C0839AB}" type="pres">
      <dgm:prSet presAssocID="{47ADC777-FED3-4D57-8D10-8A46150F079F}" presName="compNode" presStyleCnt="0"/>
      <dgm:spPr/>
    </dgm:pt>
    <dgm:pt modelId="{15839100-0143-4AED-8427-B045326FC710}" type="pres">
      <dgm:prSet presAssocID="{47ADC777-FED3-4D57-8D10-8A46150F079F}" presName="bgRect" presStyleLbl="bgShp" presStyleIdx="0" presStyleCnt="6"/>
      <dgm:spPr/>
    </dgm:pt>
    <dgm:pt modelId="{BC3382DD-B1D5-47F5-83B2-97714797E2F0}" type="pres">
      <dgm:prSet presAssocID="{47ADC777-FED3-4D57-8D10-8A46150F079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ke"/>
        </a:ext>
      </dgm:extLst>
    </dgm:pt>
    <dgm:pt modelId="{C323CCEF-F23B-49C0-8224-352FD15BD9E7}" type="pres">
      <dgm:prSet presAssocID="{47ADC777-FED3-4D57-8D10-8A46150F079F}" presName="spaceRect" presStyleCnt="0"/>
      <dgm:spPr/>
    </dgm:pt>
    <dgm:pt modelId="{65B960F1-6B22-48B3-ADEF-E5F3226B6F76}" type="pres">
      <dgm:prSet presAssocID="{47ADC777-FED3-4D57-8D10-8A46150F079F}" presName="parTx" presStyleLbl="revTx" presStyleIdx="0" presStyleCnt="6">
        <dgm:presLayoutVars>
          <dgm:chMax val="0"/>
          <dgm:chPref val="0"/>
        </dgm:presLayoutVars>
      </dgm:prSet>
      <dgm:spPr/>
    </dgm:pt>
    <dgm:pt modelId="{113D1D82-20CC-43C0-A9DA-54DC88D5DE47}" type="pres">
      <dgm:prSet presAssocID="{C7A718B6-F894-41DB-B553-24527D9DB76F}" presName="sibTrans" presStyleCnt="0"/>
      <dgm:spPr/>
    </dgm:pt>
    <dgm:pt modelId="{E6E7B39D-0D70-4DF6-960E-2A0E09E5E18F}" type="pres">
      <dgm:prSet presAssocID="{161C8885-B423-457A-A108-06F30E1C0146}" presName="compNode" presStyleCnt="0"/>
      <dgm:spPr/>
    </dgm:pt>
    <dgm:pt modelId="{6F1143EA-FA96-4E3B-9DEB-34C64F2622C0}" type="pres">
      <dgm:prSet presAssocID="{161C8885-B423-457A-A108-06F30E1C0146}" presName="bgRect" presStyleLbl="bgShp" presStyleIdx="1" presStyleCnt="6"/>
      <dgm:spPr/>
    </dgm:pt>
    <dgm:pt modelId="{A9CCBCA8-18F0-4804-946C-4394FCF857DF}" type="pres">
      <dgm:prSet presAssocID="{161C8885-B423-457A-A108-06F30E1C0146}" presName="iconRect" presStyleLbl="node1" presStyleIdx="1" presStyleCnt="6" custLinFactY="200000" custLinFactNeighborX="47088" custLinFactNeighborY="25748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nk"/>
        </a:ext>
      </dgm:extLst>
    </dgm:pt>
    <dgm:pt modelId="{199C15E5-802F-4909-8F93-FEA2238E1844}" type="pres">
      <dgm:prSet presAssocID="{161C8885-B423-457A-A108-06F30E1C0146}" presName="spaceRect" presStyleCnt="0"/>
      <dgm:spPr/>
    </dgm:pt>
    <dgm:pt modelId="{11EE91F5-0682-4891-B8E9-9D641EEEFAFF}" type="pres">
      <dgm:prSet presAssocID="{161C8885-B423-457A-A108-06F30E1C0146}" presName="parTx" presStyleLbl="revTx" presStyleIdx="1" presStyleCnt="6">
        <dgm:presLayoutVars>
          <dgm:chMax val="0"/>
          <dgm:chPref val="0"/>
        </dgm:presLayoutVars>
      </dgm:prSet>
      <dgm:spPr/>
    </dgm:pt>
    <dgm:pt modelId="{8C92DFBC-93DD-4CEE-A846-878F1E5A7B60}" type="pres">
      <dgm:prSet presAssocID="{4D912657-DC3E-4835-90A9-F514970F4955}" presName="sibTrans" presStyleCnt="0"/>
      <dgm:spPr/>
    </dgm:pt>
    <dgm:pt modelId="{250DB0A8-D35E-4860-9ABB-CEE30BD62E4E}" type="pres">
      <dgm:prSet presAssocID="{631E5257-472F-4AC8-898B-718E3A4D2DAE}" presName="compNode" presStyleCnt="0"/>
      <dgm:spPr/>
    </dgm:pt>
    <dgm:pt modelId="{D3A31AEB-4D49-4618-B214-B529A157E95A}" type="pres">
      <dgm:prSet presAssocID="{631E5257-472F-4AC8-898B-718E3A4D2DAE}" presName="bgRect" presStyleLbl="bgShp" presStyleIdx="2" presStyleCnt="6"/>
      <dgm:spPr>
        <a:solidFill>
          <a:srgbClr val="D2A000"/>
        </a:solidFill>
      </dgm:spPr>
    </dgm:pt>
    <dgm:pt modelId="{64C64346-010F-4E2E-9094-5962736E53C4}" type="pres">
      <dgm:prSet presAssocID="{631E5257-472F-4AC8-898B-718E3A4D2DAE}" presName="iconRect" presStyleLbl="node1" presStyleIdx="2" presStyleCnt="6" custLinFactY="-100000" custLinFactNeighborY="-123567"/>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ountains"/>
        </a:ext>
      </dgm:extLst>
    </dgm:pt>
    <dgm:pt modelId="{5773AA11-733A-4D87-A365-B8E8EC91E597}" type="pres">
      <dgm:prSet presAssocID="{631E5257-472F-4AC8-898B-718E3A4D2DAE}" presName="spaceRect" presStyleCnt="0"/>
      <dgm:spPr/>
    </dgm:pt>
    <dgm:pt modelId="{23DDFD2C-ECF2-484C-A976-672505B4DCFC}" type="pres">
      <dgm:prSet presAssocID="{631E5257-472F-4AC8-898B-718E3A4D2DAE}" presName="parTx" presStyleLbl="revTx" presStyleIdx="2" presStyleCnt="6" custScaleX="98235" custLinFactNeighborX="208">
        <dgm:presLayoutVars>
          <dgm:chMax val="0"/>
          <dgm:chPref val="0"/>
        </dgm:presLayoutVars>
      </dgm:prSet>
      <dgm:spPr/>
    </dgm:pt>
    <dgm:pt modelId="{365FB4DF-30A5-4DAC-8084-B54354F956A0}" type="pres">
      <dgm:prSet presAssocID="{0744BBDA-3473-4C00-AFFE-697D6AA2D95A}" presName="sibTrans" presStyleCnt="0"/>
      <dgm:spPr/>
    </dgm:pt>
    <dgm:pt modelId="{FC57FEF1-1D6C-45B8-B1F6-25470110F3C0}" type="pres">
      <dgm:prSet presAssocID="{F82F1A81-48D1-41E3-A796-5806A2AC2B32}" presName="compNode" presStyleCnt="0"/>
      <dgm:spPr/>
    </dgm:pt>
    <dgm:pt modelId="{2D929B67-90D3-48B7-8B63-BE65789BDD02}" type="pres">
      <dgm:prSet presAssocID="{F82F1A81-48D1-41E3-A796-5806A2AC2B32}" presName="bgRect" presStyleLbl="bgShp" presStyleIdx="3" presStyleCnt="6"/>
      <dgm:spPr/>
    </dgm:pt>
    <dgm:pt modelId="{532B4F44-F106-4FA3-AA54-C88237997998}" type="pres">
      <dgm:prSet presAssocID="{F82F1A81-48D1-41E3-A796-5806A2AC2B32}" presName="iconRect" presStyleLbl="node1" presStyleIdx="3" presStyleCnt="6" custLinFactY="-100000" custLinFactNeighborX="4143" custLinFactNeighborY="-12977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ycling"/>
        </a:ext>
      </dgm:extLst>
    </dgm:pt>
    <dgm:pt modelId="{35906798-5D27-418D-8166-E99FC70EA5DE}" type="pres">
      <dgm:prSet presAssocID="{F82F1A81-48D1-41E3-A796-5806A2AC2B32}" presName="spaceRect" presStyleCnt="0"/>
      <dgm:spPr/>
    </dgm:pt>
    <dgm:pt modelId="{7ECB4EE6-AE78-41A2-9079-ADFF911D9E01}" type="pres">
      <dgm:prSet presAssocID="{F82F1A81-48D1-41E3-A796-5806A2AC2B32}" presName="parTx" presStyleLbl="revTx" presStyleIdx="3" presStyleCnt="6">
        <dgm:presLayoutVars>
          <dgm:chMax val="0"/>
          <dgm:chPref val="0"/>
        </dgm:presLayoutVars>
      </dgm:prSet>
      <dgm:spPr/>
    </dgm:pt>
    <dgm:pt modelId="{E225523F-8923-4558-AB79-20F4C2C19D87}" type="pres">
      <dgm:prSet presAssocID="{C3951CE4-64CC-4418-90E2-0177E723E7A3}" presName="sibTrans" presStyleCnt="0"/>
      <dgm:spPr/>
    </dgm:pt>
    <dgm:pt modelId="{2A0C1D5A-3CEB-4EF6-9028-F508FBB8C5C4}" type="pres">
      <dgm:prSet presAssocID="{4BFDCF31-72A5-4824-8DC2-162007918571}" presName="compNode" presStyleCnt="0"/>
      <dgm:spPr/>
    </dgm:pt>
    <dgm:pt modelId="{80A41945-2FD4-4BEA-8006-46917C1CF9D1}" type="pres">
      <dgm:prSet presAssocID="{4BFDCF31-72A5-4824-8DC2-162007918571}" presName="bgRect" presStyleLbl="bgShp" presStyleIdx="4" presStyleCnt="6"/>
      <dgm:spPr/>
    </dgm:pt>
    <dgm:pt modelId="{EEC276ED-0201-48D1-B676-45DC013581A9}" type="pres">
      <dgm:prSet presAssocID="{4BFDCF31-72A5-4824-8DC2-162007918571}"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ridge scene"/>
        </a:ext>
      </dgm:extLst>
    </dgm:pt>
    <dgm:pt modelId="{078A3EA9-8D25-47AE-80F9-12DEE1420EF1}" type="pres">
      <dgm:prSet presAssocID="{4BFDCF31-72A5-4824-8DC2-162007918571}" presName="spaceRect" presStyleCnt="0"/>
      <dgm:spPr/>
    </dgm:pt>
    <dgm:pt modelId="{FD9374E5-8C8B-4B04-A50D-4295056754C8}" type="pres">
      <dgm:prSet presAssocID="{4BFDCF31-72A5-4824-8DC2-162007918571}" presName="parTx" presStyleLbl="revTx" presStyleIdx="4" presStyleCnt="6" custScaleX="100000" custLinFactNeighborX="413">
        <dgm:presLayoutVars>
          <dgm:chMax val="0"/>
          <dgm:chPref val="0"/>
        </dgm:presLayoutVars>
      </dgm:prSet>
      <dgm:spPr/>
    </dgm:pt>
    <dgm:pt modelId="{6CD9D2C8-E527-4840-8621-C99E03BEAC42}" type="pres">
      <dgm:prSet presAssocID="{D0373314-7C05-4225-9984-78BBCE583365}" presName="sibTrans" presStyleCnt="0"/>
      <dgm:spPr/>
    </dgm:pt>
    <dgm:pt modelId="{B376DB51-6344-4A28-91E3-7B876E2E66F7}" type="pres">
      <dgm:prSet presAssocID="{6EDAB980-7F12-4F4B-88C0-B3D46C6F1F60}" presName="compNode" presStyleCnt="0"/>
      <dgm:spPr/>
    </dgm:pt>
    <dgm:pt modelId="{7D185C0C-069F-41A4-AE2B-CECE54BECF0B}" type="pres">
      <dgm:prSet presAssocID="{6EDAB980-7F12-4F4B-88C0-B3D46C6F1F60}" presName="bgRect" presStyleLbl="bgShp" presStyleIdx="5" presStyleCnt="6"/>
      <dgm:spPr>
        <a:solidFill>
          <a:schemeClr val="accent2">
            <a:lumMod val="50000"/>
          </a:schemeClr>
        </a:solidFill>
      </dgm:spPr>
    </dgm:pt>
    <dgm:pt modelId="{A0308872-C4BE-412E-8B44-463DD9257C35}" type="pres">
      <dgm:prSet presAssocID="{6EDAB980-7F12-4F4B-88C0-B3D46C6F1F60}" presName="iconRect" presStyleLbl="node1" presStyleIdx="5" presStyleCnt="6" custLinFactY="-200000" custLinFactNeighborX="6210" custLinFactNeighborY="-257802"/>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Park scene"/>
        </a:ext>
      </dgm:extLst>
    </dgm:pt>
    <dgm:pt modelId="{02C7062A-82AB-4324-98CB-BD715CDBF6A0}" type="pres">
      <dgm:prSet presAssocID="{6EDAB980-7F12-4F4B-88C0-B3D46C6F1F60}" presName="spaceRect" presStyleCnt="0"/>
      <dgm:spPr/>
    </dgm:pt>
    <dgm:pt modelId="{9DF914D2-2B20-4C54-8C6B-E3400300266F}" type="pres">
      <dgm:prSet presAssocID="{6EDAB980-7F12-4F4B-88C0-B3D46C6F1F60}" presName="parTx" presStyleLbl="revTx" presStyleIdx="5" presStyleCnt="6">
        <dgm:presLayoutVars>
          <dgm:chMax val="0"/>
          <dgm:chPref val="0"/>
        </dgm:presLayoutVars>
      </dgm:prSet>
      <dgm:spPr/>
    </dgm:pt>
  </dgm:ptLst>
  <dgm:cxnLst>
    <dgm:cxn modelId="{9C34DF12-51DC-47DA-B414-CB41CD7991D0}" type="presOf" srcId="{6EDAB980-7F12-4F4B-88C0-B3D46C6F1F60}" destId="{9DF914D2-2B20-4C54-8C6B-E3400300266F}" srcOrd="0" destOrd="0" presId="urn:microsoft.com/office/officeart/2018/2/layout/IconVerticalSolidList"/>
    <dgm:cxn modelId="{D6356A13-30E5-4A8D-AC5F-678970F9DD26}" srcId="{CD6098E0-F37C-42AE-BBCD-B419849A7736}" destId="{F82F1A81-48D1-41E3-A796-5806A2AC2B32}" srcOrd="3" destOrd="0" parTransId="{466EC932-6F41-453A-8020-4B8D7E0C8BCB}" sibTransId="{C3951CE4-64CC-4418-90E2-0177E723E7A3}"/>
    <dgm:cxn modelId="{5E6CD11D-EBFB-46DB-8256-ECF512B63F46}" srcId="{CD6098E0-F37C-42AE-BBCD-B419849A7736}" destId="{47ADC777-FED3-4D57-8D10-8A46150F079F}" srcOrd="0" destOrd="0" parTransId="{AD5DD169-7F90-41BD-994E-EBD6632C65FF}" sibTransId="{C7A718B6-F894-41DB-B553-24527D9DB76F}"/>
    <dgm:cxn modelId="{5706381E-8669-4285-8998-44FE8E20BB6A}" type="presOf" srcId="{47ADC777-FED3-4D57-8D10-8A46150F079F}" destId="{65B960F1-6B22-48B3-ADEF-E5F3226B6F76}" srcOrd="0" destOrd="0" presId="urn:microsoft.com/office/officeart/2018/2/layout/IconVerticalSolidList"/>
    <dgm:cxn modelId="{858CE936-1F4E-49A4-8DF7-1112EA7F3871}" type="presOf" srcId="{4BFDCF31-72A5-4824-8DC2-162007918571}" destId="{FD9374E5-8C8B-4B04-A50D-4295056754C8}" srcOrd="0" destOrd="0" presId="urn:microsoft.com/office/officeart/2018/2/layout/IconVerticalSolidList"/>
    <dgm:cxn modelId="{E0F22568-7D0F-4266-9E4F-68D69DB7CA08}" srcId="{CD6098E0-F37C-42AE-BBCD-B419849A7736}" destId="{4BFDCF31-72A5-4824-8DC2-162007918571}" srcOrd="4" destOrd="0" parTransId="{FF94EAD7-DD1B-4E42-AC46-74B22DC0D21F}" sibTransId="{D0373314-7C05-4225-9984-78BBCE583365}"/>
    <dgm:cxn modelId="{FD6D4A52-DD02-4C9B-840B-A6BFA79F2D36}" type="presOf" srcId="{F82F1A81-48D1-41E3-A796-5806A2AC2B32}" destId="{7ECB4EE6-AE78-41A2-9079-ADFF911D9E01}" srcOrd="0" destOrd="0" presId="urn:microsoft.com/office/officeart/2018/2/layout/IconVerticalSolidList"/>
    <dgm:cxn modelId="{B556EFAE-9277-41C1-A61C-F3BD8C1F6224}" srcId="{CD6098E0-F37C-42AE-BBCD-B419849A7736}" destId="{631E5257-472F-4AC8-898B-718E3A4D2DAE}" srcOrd="2" destOrd="0" parTransId="{B53193F7-A56B-433E-BCBF-087A5D984134}" sibTransId="{0744BBDA-3473-4C00-AFFE-697D6AA2D95A}"/>
    <dgm:cxn modelId="{447BCFBF-895B-485F-B275-54F71F5A8C5C}" type="presOf" srcId="{631E5257-472F-4AC8-898B-718E3A4D2DAE}" destId="{23DDFD2C-ECF2-484C-A976-672505B4DCFC}" srcOrd="0" destOrd="0" presId="urn:microsoft.com/office/officeart/2018/2/layout/IconVerticalSolidList"/>
    <dgm:cxn modelId="{02691AD9-C5ED-441C-BF8D-CB5E91BFA352}" type="presOf" srcId="{CD6098E0-F37C-42AE-BBCD-B419849A7736}" destId="{D7A376BA-98E9-4B59-9A62-BC791420F987}" srcOrd="0" destOrd="0" presId="urn:microsoft.com/office/officeart/2018/2/layout/IconVerticalSolidList"/>
    <dgm:cxn modelId="{C237BCDF-3FD0-4204-BC94-A2BD909237AF}" srcId="{CD6098E0-F37C-42AE-BBCD-B419849A7736}" destId="{6EDAB980-7F12-4F4B-88C0-B3D46C6F1F60}" srcOrd="5" destOrd="0" parTransId="{EF99FE55-2F4B-4819-B529-8A3119E082C3}" sibTransId="{8A356805-A523-44D5-B24A-E9D4CBAA177D}"/>
    <dgm:cxn modelId="{CF29EDE2-34C1-474D-A798-F01F582ADE6F}" type="presOf" srcId="{161C8885-B423-457A-A108-06F30E1C0146}" destId="{11EE91F5-0682-4891-B8E9-9D641EEEFAFF}" srcOrd="0" destOrd="0" presId="urn:microsoft.com/office/officeart/2018/2/layout/IconVerticalSolidList"/>
    <dgm:cxn modelId="{EC094CF0-BB7B-4BD6-BC4D-BA74D9847621}" srcId="{CD6098E0-F37C-42AE-BBCD-B419849A7736}" destId="{161C8885-B423-457A-A108-06F30E1C0146}" srcOrd="1" destOrd="0" parTransId="{1C6AE61B-5CB4-4743-A1EB-E86453AC61FE}" sibTransId="{4D912657-DC3E-4835-90A9-F514970F4955}"/>
    <dgm:cxn modelId="{261FEA01-FCA1-4E6E-85FF-20AD5FE4AA1D}" type="presParOf" srcId="{D7A376BA-98E9-4B59-9A62-BC791420F987}" destId="{5AB888B7-D666-48A9-BA84-B5F34C0839AB}" srcOrd="0" destOrd="0" presId="urn:microsoft.com/office/officeart/2018/2/layout/IconVerticalSolidList"/>
    <dgm:cxn modelId="{0738FA35-87BB-4992-A4C2-0E5994B5DDA3}" type="presParOf" srcId="{5AB888B7-D666-48A9-BA84-B5F34C0839AB}" destId="{15839100-0143-4AED-8427-B045326FC710}" srcOrd="0" destOrd="0" presId="urn:microsoft.com/office/officeart/2018/2/layout/IconVerticalSolidList"/>
    <dgm:cxn modelId="{131C9BD9-68C7-4875-959B-02BE3A05B0DE}" type="presParOf" srcId="{5AB888B7-D666-48A9-BA84-B5F34C0839AB}" destId="{BC3382DD-B1D5-47F5-83B2-97714797E2F0}" srcOrd="1" destOrd="0" presId="urn:microsoft.com/office/officeart/2018/2/layout/IconVerticalSolidList"/>
    <dgm:cxn modelId="{17186EA7-7F7A-45C6-AA2E-E770B664A086}" type="presParOf" srcId="{5AB888B7-D666-48A9-BA84-B5F34C0839AB}" destId="{C323CCEF-F23B-49C0-8224-352FD15BD9E7}" srcOrd="2" destOrd="0" presId="urn:microsoft.com/office/officeart/2018/2/layout/IconVerticalSolidList"/>
    <dgm:cxn modelId="{8814AAC3-E17E-4E0B-A5A2-909747C08302}" type="presParOf" srcId="{5AB888B7-D666-48A9-BA84-B5F34C0839AB}" destId="{65B960F1-6B22-48B3-ADEF-E5F3226B6F76}" srcOrd="3" destOrd="0" presId="urn:microsoft.com/office/officeart/2018/2/layout/IconVerticalSolidList"/>
    <dgm:cxn modelId="{8B151723-10EC-47CB-9005-6EAF22C80D75}" type="presParOf" srcId="{D7A376BA-98E9-4B59-9A62-BC791420F987}" destId="{113D1D82-20CC-43C0-A9DA-54DC88D5DE47}" srcOrd="1" destOrd="0" presId="urn:microsoft.com/office/officeart/2018/2/layout/IconVerticalSolidList"/>
    <dgm:cxn modelId="{E0E68685-856E-4CAE-B43E-FFBB7A483096}" type="presParOf" srcId="{D7A376BA-98E9-4B59-9A62-BC791420F987}" destId="{E6E7B39D-0D70-4DF6-960E-2A0E09E5E18F}" srcOrd="2" destOrd="0" presId="urn:microsoft.com/office/officeart/2018/2/layout/IconVerticalSolidList"/>
    <dgm:cxn modelId="{2BF1715C-4BB6-486E-96C5-EF42FB7DEDAE}" type="presParOf" srcId="{E6E7B39D-0D70-4DF6-960E-2A0E09E5E18F}" destId="{6F1143EA-FA96-4E3B-9DEB-34C64F2622C0}" srcOrd="0" destOrd="0" presId="urn:microsoft.com/office/officeart/2018/2/layout/IconVerticalSolidList"/>
    <dgm:cxn modelId="{C93D941A-B08E-4D36-8060-1265F52EFD48}" type="presParOf" srcId="{E6E7B39D-0D70-4DF6-960E-2A0E09E5E18F}" destId="{A9CCBCA8-18F0-4804-946C-4394FCF857DF}" srcOrd="1" destOrd="0" presId="urn:microsoft.com/office/officeart/2018/2/layout/IconVerticalSolidList"/>
    <dgm:cxn modelId="{E2E53209-B928-4C25-9B1D-A49D0E80A11A}" type="presParOf" srcId="{E6E7B39D-0D70-4DF6-960E-2A0E09E5E18F}" destId="{199C15E5-802F-4909-8F93-FEA2238E1844}" srcOrd="2" destOrd="0" presId="urn:microsoft.com/office/officeart/2018/2/layout/IconVerticalSolidList"/>
    <dgm:cxn modelId="{969BF8EA-7F3B-460C-8F33-4E8F783980DA}" type="presParOf" srcId="{E6E7B39D-0D70-4DF6-960E-2A0E09E5E18F}" destId="{11EE91F5-0682-4891-B8E9-9D641EEEFAFF}" srcOrd="3" destOrd="0" presId="urn:microsoft.com/office/officeart/2018/2/layout/IconVerticalSolidList"/>
    <dgm:cxn modelId="{FFD7A5A8-ED3F-44D4-BC95-F2B3851191F3}" type="presParOf" srcId="{D7A376BA-98E9-4B59-9A62-BC791420F987}" destId="{8C92DFBC-93DD-4CEE-A846-878F1E5A7B60}" srcOrd="3" destOrd="0" presId="urn:microsoft.com/office/officeart/2018/2/layout/IconVerticalSolidList"/>
    <dgm:cxn modelId="{B445543E-FD4F-4690-8933-B2463546209C}" type="presParOf" srcId="{D7A376BA-98E9-4B59-9A62-BC791420F987}" destId="{250DB0A8-D35E-4860-9ABB-CEE30BD62E4E}" srcOrd="4" destOrd="0" presId="urn:microsoft.com/office/officeart/2018/2/layout/IconVerticalSolidList"/>
    <dgm:cxn modelId="{94CB11F0-4152-4B92-9A40-78EF3565C52A}" type="presParOf" srcId="{250DB0A8-D35E-4860-9ABB-CEE30BD62E4E}" destId="{D3A31AEB-4D49-4618-B214-B529A157E95A}" srcOrd="0" destOrd="0" presId="urn:microsoft.com/office/officeart/2018/2/layout/IconVerticalSolidList"/>
    <dgm:cxn modelId="{6C5549A3-6D5B-4F20-AD47-94CE55872252}" type="presParOf" srcId="{250DB0A8-D35E-4860-9ABB-CEE30BD62E4E}" destId="{64C64346-010F-4E2E-9094-5962736E53C4}" srcOrd="1" destOrd="0" presId="urn:microsoft.com/office/officeart/2018/2/layout/IconVerticalSolidList"/>
    <dgm:cxn modelId="{14790F46-E2B6-492C-AE9C-34925B47916A}" type="presParOf" srcId="{250DB0A8-D35E-4860-9ABB-CEE30BD62E4E}" destId="{5773AA11-733A-4D87-A365-B8E8EC91E597}" srcOrd="2" destOrd="0" presId="urn:microsoft.com/office/officeart/2018/2/layout/IconVerticalSolidList"/>
    <dgm:cxn modelId="{10D79558-D60D-46AD-B02E-3228B5A3EB36}" type="presParOf" srcId="{250DB0A8-D35E-4860-9ABB-CEE30BD62E4E}" destId="{23DDFD2C-ECF2-484C-A976-672505B4DCFC}" srcOrd="3" destOrd="0" presId="urn:microsoft.com/office/officeart/2018/2/layout/IconVerticalSolidList"/>
    <dgm:cxn modelId="{E908C440-FC4D-4038-8629-CC70D4CA5E02}" type="presParOf" srcId="{D7A376BA-98E9-4B59-9A62-BC791420F987}" destId="{365FB4DF-30A5-4DAC-8084-B54354F956A0}" srcOrd="5" destOrd="0" presId="urn:microsoft.com/office/officeart/2018/2/layout/IconVerticalSolidList"/>
    <dgm:cxn modelId="{A5EFEEE5-3236-41C7-A9B1-A4A40585B7A3}" type="presParOf" srcId="{D7A376BA-98E9-4B59-9A62-BC791420F987}" destId="{FC57FEF1-1D6C-45B8-B1F6-25470110F3C0}" srcOrd="6" destOrd="0" presId="urn:microsoft.com/office/officeart/2018/2/layout/IconVerticalSolidList"/>
    <dgm:cxn modelId="{98894353-26BB-4A6D-AAD3-D1651943C58F}" type="presParOf" srcId="{FC57FEF1-1D6C-45B8-B1F6-25470110F3C0}" destId="{2D929B67-90D3-48B7-8B63-BE65789BDD02}" srcOrd="0" destOrd="0" presId="urn:microsoft.com/office/officeart/2018/2/layout/IconVerticalSolidList"/>
    <dgm:cxn modelId="{3FD520E3-80E0-434C-BE26-CAAA6A4553E8}" type="presParOf" srcId="{FC57FEF1-1D6C-45B8-B1F6-25470110F3C0}" destId="{532B4F44-F106-4FA3-AA54-C88237997998}" srcOrd="1" destOrd="0" presId="urn:microsoft.com/office/officeart/2018/2/layout/IconVerticalSolidList"/>
    <dgm:cxn modelId="{ECF6736C-4CE7-4F6B-B136-5CAB4ABAF09D}" type="presParOf" srcId="{FC57FEF1-1D6C-45B8-B1F6-25470110F3C0}" destId="{35906798-5D27-418D-8166-E99FC70EA5DE}" srcOrd="2" destOrd="0" presId="urn:microsoft.com/office/officeart/2018/2/layout/IconVerticalSolidList"/>
    <dgm:cxn modelId="{F8B10EAB-FE38-4B8C-8A70-B279586F2D2E}" type="presParOf" srcId="{FC57FEF1-1D6C-45B8-B1F6-25470110F3C0}" destId="{7ECB4EE6-AE78-41A2-9079-ADFF911D9E01}" srcOrd="3" destOrd="0" presId="urn:microsoft.com/office/officeart/2018/2/layout/IconVerticalSolidList"/>
    <dgm:cxn modelId="{1FC71F04-73FE-40AC-8351-6591AFDA82B0}" type="presParOf" srcId="{D7A376BA-98E9-4B59-9A62-BC791420F987}" destId="{E225523F-8923-4558-AB79-20F4C2C19D87}" srcOrd="7" destOrd="0" presId="urn:microsoft.com/office/officeart/2018/2/layout/IconVerticalSolidList"/>
    <dgm:cxn modelId="{93BE7605-7527-4F09-8B7A-2D4DF4496349}" type="presParOf" srcId="{D7A376BA-98E9-4B59-9A62-BC791420F987}" destId="{2A0C1D5A-3CEB-4EF6-9028-F508FBB8C5C4}" srcOrd="8" destOrd="0" presId="urn:microsoft.com/office/officeart/2018/2/layout/IconVerticalSolidList"/>
    <dgm:cxn modelId="{2E970029-0BC0-4D82-BDCB-7E78C27898EE}" type="presParOf" srcId="{2A0C1D5A-3CEB-4EF6-9028-F508FBB8C5C4}" destId="{80A41945-2FD4-4BEA-8006-46917C1CF9D1}" srcOrd="0" destOrd="0" presId="urn:microsoft.com/office/officeart/2018/2/layout/IconVerticalSolidList"/>
    <dgm:cxn modelId="{9EF4CF67-57EA-4BEF-AD4A-C9F37E6DC4ED}" type="presParOf" srcId="{2A0C1D5A-3CEB-4EF6-9028-F508FBB8C5C4}" destId="{EEC276ED-0201-48D1-B676-45DC013581A9}" srcOrd="1" destOrd="0" presId="urn:microsoft.com/office/officeart/2018/2/layout/IconVerticalSolidList"/>
    <dgm:cxn modelId="{99F89294-4AF5-4ED0-AA13-7482C9A6C608}" type="presParOf" srcId="{2A0C1D5A-3CEB-4EF6-9028-F508FBB8C5C4}" destId="{078A3EA9-8D25-47AE-80F9-12DEE1420EF1}" srcOrd="2" destOrd="0" presId="urn:microsoft.com/office/officeart/2018/2/layout/IconVerticalSolidList"/>
    <dgm:cxn modelId="{692E1107-7E6E-4601-9ABD-9D225E6F60CD}" type="presParOf" srcId="{2A0C1D5A-3CEB-4EF6-9028-F508FBB8C5C4}" destId="{FD9374E5-8C8B-4B04-A50D-4295056754C8}" srcOrd="3" destOrd="0" presId="urn:microsoft.com/office/officeart/2018/2/layout/IconVerticalSolidList"/>
    <dgm:cxn modelId="{9E2E6DEB-E706-4BDF-8B18-53BE57D2E98A}" type="presParOf" srcId="{D7A376BA-98E9-4B59-9A62-BC791420F987}" destId="{6CD9D2C8-E527-4840-8621-C99E03BEAC42}" srcOrd="9" destOrd="0" presId="urn:microsoft.com/office/officeart/2018/2/layout/IconVerticalSolidList"/>
    <dgm:cxn modelId="{D9AD522A-2E03-4C4E-825F-6013F25E7284}" type="presParOf" srcId="{D7A376BA-98E9-4B59-9A62-BC791420F987}" destId="{B376DB51-6344-4A28-91E3-7B876E2E66F7}" srcOrd="10" destOrd="0" presId="urn:microsoft.com/office/officeart/2018/2/layout/IconVerticalSolidList"/>
    <dgm:cxn modelId="{038C7922-7DC1-467B-889C-ADD37A1BE2CC}" type="presParOf" srcId="{B376DB51-6344-4A28-91E3-7B876E2E66F7}" destId="{7D185C0C-069F-41A4-AE2B-CECE54BECF0B}" srcOrd="0" destOrd="0" presId="urn:microsoft.com/office/officeart/2018/2/layout/IconVerticalSolidList"/>
    <dgm:cxn modelId="{7F7931BF-C82F-4F07-97D9-822820621B33}" type="presParOf" srcId="{B376DB51-6344-4A28-91E3-7B876E2E66F7}" destId="{A0308872-C4BE-412E-8B44-463DD9257C35}" srcOrd="1" destOrd="0" presId="urn:microsoft.com/office/officeart/2018/2/layout/IconVerticalSolidList"/>
    <dgm:cxn modelId="{9EDBE6F4-F656-4E50-918B-3BE40E4A5BE3}" type="presParOf" srcId="{B376DB51-6344-4A28-91E3-7B876E2E66F7}" destId="{02C7062A-82AB-4324-98CB-BD715CDBF6A0}" srcOrd="2" destOrd="0" presId="urn:microsoft.com/office/officeart/2018/2/layout/IconVerticalSolidList"/>
    <dgm:cxn modelId="{1E126AFB-41AE-4B59-B181-2EA6268A7C26}" type="presParOf" srcId="{B376DB51-6344-4A28-91E3-7B876E2E66F7}" destId="{9DF914D2-2B20-4C54-8C6B-E3400300266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BE1792-53D6-4F4E-8940-B186E0BBB9F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67558E0-DA01-4EE3-AFAF-E310444EED04}">
      <dgm:prSet/>
      <dgm:spPr/>
      <dgm:t>
        <a:bodyPr/>
        <a:lstStyle/>
        <a:p>
          <a:r>
            <a:rPr lang="en-US" b="1" baseline="0" dirty="0">
              <a:latin typeface="Avenir Next LT Pro" panose="020B0504020202020204" pitchFamily="34" charset="0"/>
            </a:rPr>
            <a:t>Lawe Street Trestle</a:t>
          </a:r>
          <a:r>
            <a:rPr lang="en-US" baseline="0" dirty="0">
              <a:latin typeface="Avenir Next LT Pro" panose="020B0504020202020204" pitchFamily="34" charset="0"/>
            </a:rPr>
            <a:t> l 2020 l $1.4 million </a:t>
          </a:r>
          <a:br>
            <a:rPr lang="en-US" baseline="0" dirty="0">
              <a:latin typeface="Avenir Next LT Pro" panose="020B0504020202020204" pitchFamily="34" charset="0"/>
            </a:rPr>
          </a:br>
          <a:r>
            <a:rPr lang="en-US" baseline="0" dirty="0">
              <a:latin typeface="Avenir Next LT Pro" panose="020B0504020202020204" pitchFamily="34" charset="0"/>
            </a:rPr>
            <a:t>Connects Lawe Street and North Island Trail to Lawrence University, Eagle Point Senior Complex, Newberry Trail and John Street.</a:t>
          </a:r>
        </a:p>
      </dgm:t>
    </dgm:pt>
    <dgm:pt modelId="{88FCAF67-993C-4BDF-982E-B6C1D2856918}" type="parTrans" cxnId="{A104EE05-A495-4E7E-B7D6-21EA73D61E98}">
      <dgm:prSet/>
      <dgm:spPr/>
      <dgm:t>
        <a:bodyPr/>
        <a:lstStyle/>
        <a:p>
          <a:endParaRPr lang="en-US"/>
        </a:p>
      </dgm:t>
    </dgm:pt>
    <dgm:pt modelId="{D81DDF17-AEA1-42F8-8963-A24411ED3B55}" type="sibTrans" cxnId="{A104EE05-A495-4E7E-B7D6-21EA73D61E98}">
      <dgm:prSet/>
      <dgm:spPr/>
      <dgm:t>
        <a:bodyPr/>
        <a:lstStyle/>
        <a:p>
          <a:endParaRPr lang="en-US"/>
        </a:p>
      </dgm:t>
    </dgm:pt>
    <dgm:pt modelId="{480EF72B-FBAA-4E82-9AB6-64CDAB62F818}">
      <dgm:prSet/>
      <dgm:spPr/>
      <dgm:t>
        <a:bodyPr/>
        <a:lstStyle/>
        <a:p>
          <a:r>
            <a:rPr lang="en-US" b="1" dirty="0">
              <a:latin typeface="Avenir Next LT Pro" panose="020B0504020202020204" pitchFamily="34" charset="0"/>
            </a:rPr>
            <a:t>David and Rita Nelson Heritage Bridge</a:t>
          </a:r>
          <a:br>
            <a:rPr lang="en-US" b="1" dirty="0">
              <a:latin typeface="Avenir Next LT Pro" panose="020B0504020202020204" pitchFamily="34" charset="0"/>
            </a:rPr>
          </a:br>
          <a:r>
            <a:rPr lang="en-US" dirty="0">
              <a:latin typeface="Avenir Next LT Pro" panose="020B0504020202020204" pitchFamily="34" charset="0"/>
            </a:rPr>
            <a:t>2022 l $2.8 million ($500,000 Nelson Fund, $300,000 Outagamie County Greenways).  Connects future Ellen Kort Peace Park with Jones Park, Rocky Bleier Trail, Lutz Park, future Lutz-Vulcan Heritage Trail and Boardwalk, North Island Trail and Newberry Trail.</a:t>
          </a:r>
        </a:p>
      </dgm:t>
    </dgm:pt>
    <dgm:pt modelId="{10663E93-FF78-4ABD-A174-76C45566F24A}" type="parTrans" cxnId="{0DAC9344-C1F5-4BFD-8BAC-4E83A6A1B5F9}">
      <dgm:prSet/>
      <dgm:spPr/>
      <dgm:t>
        <a:bodyPr/>
        <a:lstStyle/>
        <a:p>
          <a:endParaRPr lang="en-US"/>
        </a:p>
      </dgm:t>
    </dgm:pt>
    <dgm:pt modelId="{7A45D494-D67D-4394-881D-D919DA4991F4}" type="sibTrans" cxnId="{0DAC9344-C1F5-4BFD-8BAC-4E83A6A1B5F9}">
      <dgm:prSet/>
      <dgm:spPr/>
      <dgm:t>
        <a:bodyPr/>
        <a:lstStyle/>
        <a:p>
          <a:endParaRPr lang="en-US"/>
        </a:p>
      </dgm:t>
    </dgm:pt>
    <dgm:pt modelId="{4D73D5BF-FD2C-43D0-A2B0-A62B5C6D6E2C}">
      <dgm:prSet/>
      <dgm:spPr/>
      <dgm:t>
        <a:bodyPr/>
        <a:lstStyle/>
        <a:p>
          <a:r>
            <a:rPr lang="en-US" b="1" dirty="0">
              <a:latin typeface="Avenir Next LT Pro" panose="020B0504020202020204" pitchFamily="34" charset="0"/>
            </a:rPr>
            <a:t>Lutz-Vulcan Boardwalk</a:t>
          </a:r>
          <a:r>
            <a:rPr lang="en-US" dirty="0">
              <a:latin typeface="Avenir Next LT Pro" panose="020B0504020202020204" pitchFamily="34" charset="0"/>
            </a:rPr>
            <a:t> l 2025 l $2 million </a:t>
          </a:r>
          <a:br>
            <a:rPr lang="en-US" dirty="0">
              <a:latin typeface="Avenir Next LT Pro" panose="020B0504020202020204" pitchFamily="34" charset="0"/>
            </a:rPr>
          </a:br>
          <a:r>
            <a:rPr lang="en-US" dirty="0">
              <a:latin typeface="Avenir Next LT Pro" panose="020B0504020202020204" pitchFamily="34" charset="0"/>
            </a:rPr>
            <a:t>Runs along north bank of Fox River connecting Lutz and Alicia parks to North Island Trail and Newberry Trail, and future Ellen Kort Peace Park and Nelson Bridge. </a:t>
          </a:r>
        </a:p>
      </dgm:t>
    </dgm:pt>
    <dgm:pt modelId="{6C0C72C1-AA02-496C-8F5A-F47F42F06A29}" type="parTrans" cxnId="{DBBCCD07-AFF0-4111-903D-B6BDDC2BE9FD}">
      <dgm:prSet/>
      <dgm:spPr/>
      <dgm:t>
        <a:bodyPr/>
        <a:lstStyle/>
        <a:p>
          <a:endParaRPr lang="en-US"/>
        </a:p>
      </dgm:t>
    </dgm:pt>
    <dgm:pt modelId="{7B4883C4-DAD8-405D-883B-471E06DF7B9B}" type="sibTrans" cxnId="{DBBCCD07-AFF0-4111-903D-B6BDDC2BE9FD}">
      <dgm:prSet/>
      <dgm:spPr/>
      <dgm:t>
        <a:bodyPr/>
        <a:lstStyle/>
        <a:p>
          <a:endParaRPr lang="en-US"/>
        </a:p>
      </dgm:t>
    </dgm:pt>
    <dgm:pt modelId="{60486F15-6E3F-426A-AA1E-D92D6B701F1B}" type="pres">
      <dgm:prSet presAssocID="{D7BE1792-53D6-4F4E-8940-B186E0BBB9F2}" presName="root" presStyleCnt="0">
        <dgm:presLayoutVars>
          <dgm:dir/>
          <dgm:resizeHandles val="exact"/>
        </dgm:presLayoutVars>
      </dgm:prSet>
      <dgm:spPr/>
    </dgm:pt>
    <dgm:pt modelId="{362ABD55-DF1C-4AC7-853A-24D64569254A}" type="pres">
      <dgm:prSet presAssocID="{067558E0-DA01-4EE3-AFAF-E310444EED04}" presName="compNode" presStyleCnt="0"/>
      <dgm:spPr/>
    </dgm:pt>
    <dgm:pt modelId="{9F02DE6E-25AE-4475-A26A-024259BEE937}" type="pres">
      <dgm:prSet presAssocID="{067558E0-DA01-4EE3-AFAF-E310444EED04}" presName="bgRect" presStyleLbl="bgShp" presStyleIdx="0" presStyleCnt="3"/>
      <dgm:spPr/>
    </dgm:pt>
    <dgm:pt modelId="{58E4E262-3A9B-4CBF-B59D-CF33649A5C08}" type="pres">
      <dgm:prSet presAssocID="{067558E0-DA01-4EE3-AFAF-E310444EED0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Universal Access"/>
        </a:ext>
      </dgm:extLst>
    </dgm:pt>
    <dgm:pt modelId="{9CEA7EAA-9064-452A-B46F-7A851C0A1DD2}" type="pres">
      <dgm:prSet presAssocID="{067558E0-DA01-4EE3-AFAF-E310444EED04}" presName="spaceRect" presStyleCnt="0"/>
      <dgm:spPr/>
    </dgm:pt>
    <dgm:pt modelId="{FF827DE9-B599-4980-865E-A7964398C9DA}" type="pres">
      <dgm:prSet presAssocID="{067558E0-DA01-4EE3-AFAF-E310444EED04}" presName="parTx" presStyleLbl="revTx" presStyleIdx="0" presStyleCnt="3" custScaleX="105891">
        <dgm:presLayoutVars>
          <dgm:chMax val="0"/>
          <dgm:chPref val="0"/>
        </dgm:presLayoutVars>
      </dgm:prSet>
      <dgm:spPr/>
    </dgm:pt>
    <dgm:pt modelId="{110DA759-54E6-4F89-A9A2-6CD042371FCC}" type="pres">
      <dgm:prSet presAssocID="{D81DDF17-AEA1-42F8-8963-A24411ED3B55}" presName="sibTrans" presStyleCnt="0"/>
      <dgm:spPr/>
    </dgm:pt>
    <dgm:pt modelId="{952CAEDF-68EC-4AB4-B096-DB81398AA698}" type="pres">
      <dgm:prSet presAssocID="{480EF72B-FBAA-4E82-9AB6-64CDAB62F818}" presName="compNode" presStyleCnt="0"/>
      <dgm:spPr/>
    </dgm:pt>
    <dgm:pt modelId="{F810A19A-562A-43EE-84F9-9C2DFA16BD74}" type="pres">
      <dgm:prSet presAssocID="{480EF72B-FBAA-4E82-9AB6-64CDAB62F818}" presName="bgRect" presStyleLbl="bgShp" presStyleIdx="1" presStyleCnt="3"/>
      <dgm:spPr/>
    </dgm:pt>
    <dgm:pt modelId="{5472D941-FDD8-408F-94C4-FA79ACBD335F}" type="pres">
      <dgm:prSet presAssocID="{480EF72B-FBAA-4E82-9AB6-64CDAB62F81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ishing"/>
        </a:ext>
      </dgm:extLst>
    </dgm:pt>
    <dgm:pt modelId="{631E3A08-2671-4B63-A2F3-8470157A434B}" type="pres">
      <dgm:prSet presAssocID="{480EF72B-FBAA-4E82-9AB6-64CDAB62F818}" presName="spaceRect" presStyleCnt="0"/>
      <dgm:spPr/>
    </dgm:pt>
    <dgm:pt modelId="{A7B950AA-517E-4FCA-B771-ECDCFF2FF900}" type="pres">
      <dgm:prSet presAssocID="{480EF72B-FBAA-4E82-9AB6-64CDAB62F818}" presName="parTx" presStyleLbl="revTx" presStyleIdx="1" presStyleCnt="3" custScaleX="107114">
        <dgm:presLayoutVars>
          <dgm:chMax val="0"/>
          <dgm:chPref val="0"/>
        </dgm:presLayoutVars>
      </dgm:prSet>
      <dgm:spPr/>
    </dgm:pt>
    <dgm:pt modelId="{9EA88DF0-15C8-40FB-851C-7A58DED05048}" type="pres">
      <dgm:prSet presAssocID="{7A45D494-D67D-4394-881D-D919DA4991F4}" presName="sibTrans" presStyleCnt="0"/>
      <dgm:spPr/>
    </dgm:pt>
    <dgm:pt modelId="{3B2614E1-C962-4357-B894-FBCE899AFFD2}" type="pres">
      <dgm:prSet presAssocID="{4D73D5BF-FD2C-43D0-A2B0-A62B5C6D6E2C}" presName="compNode" presStyleCnt="0"/>
      <dgm:spPr/>
    </dgm:pt>
    <dgm:pt modelId="{78F4A681-4F38-4F71-BC4E-7A9978D8A656}" type="pres">
      <dgm:prSet presAssocID="{4D73D5BF-FD2C-43D0-A2B0-A62B5C6D6E2C}" presName="bgRect" presStyleLbl="bgShp" presStyleIdx="2" presStyleCnt="3"/>
      <dgm:spPr>
        <a:solidFill>
          <a:srgbClr val="C2413E"/>
        </a:solidFill>
      </dgm:spPr>
    </dgm:pt>
    <dgm:pt modelId="{AD3C8F9F-08B9-4F94-893A-34796DB62CD0}" type="pres">
      <dgm:prSet presAssocID="{4D73D5BF-FD2C-43D0-A2B0-A62B5C6D6E2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Hike"/>
        </a:ext>
      </dgm:extLst>
    </dgm:pt>
    <dgm:pt modelId="{A503E247-AFDF-4D63-944E-BA45712E040E}" type="pres">
      <dgm:prSet presAssocID="{4D73D5BF-FD2C-43D0-A2B0-A62B5C6D6E2C}" presName="spaceRect" presStyleCnt="0"/>
      <dgm:spPr/>
    </dgm:pt>
    <dgm:pt modelId="{1ECBCF63-5E4C-4BBD-8568-31CD83706B90}" type="pres">
      <dgm:prSet presAssocID="{4D73D5BF-FD2C-43D0-A2B0-A62B5C6D6E2C}" presName="parTx" presStyleLbl="revTx" presStyleIdx="2" presStyleCnt="3" custScaleX="108761">
        <dgm:presLayoutVars>
          <dgm:chMax val="0"/>
          <dgm:chPref val="0"/>
        </dgm:presLayoutVars>
      </dgm:prSet>
      <dgm:spPr/>
    </dgm:pt>
  </dgm:ptLst>
  <dgm:cxnLst>
    <dgm:cxn modelId="{A104EE05-A495-4E7E-B7D6-21EA73D61E98}" srcId="{D7BE1792-53D6-4F4E-8940-B186E0BBB9F2}" destId="{067558E0-DA01-4EE3-AFAF-E310444EED04}" srcOrd="0" destOrd="0" parTransId="{88FCAF67-993C-4BDF-982E-B6C1D2856918}" sibTransId="{D81DDF17-AEA1-42F8-8963-A24411ED3B55}"/>
    <dgm:cxn modelId="{DBBCCD07-AFF0-4111-903D-B6BDDC2BE9FD}" srcId="{D7BE1792-53D6-4F4E-8940-B186E0BBB9F2}" destId="{4D73D5BF-FD2C-43D0-A2B0-A62B5C6D6E2C}" srcOrd="2" destOrd="0" parTransId="{6C0C72C1-AA02-496C-8F5A-F47F42F06A29}" sibTransId="{7B4883C4-DAD8-405D-883B-471E06DF7B9B}"/>
    <dgm:cxn modelId="{ED776028-1FCB-410B-B017-70F14F78149F}" type="presOf" srcId="{4D73D5BF-FD2C-43D0-A2B0-A62B5C6D6E2C}" destId="{1ECBCF63-5E4C-4BBD-8568-31CD83706B90}" srcOrd="0" destOrd="0" presId="urn:microsoft.com/office/officeart/2018/2/layout/IconVerticalSolidList"/>
    <dgm:cxn modelId="{0DAC9344-C1F5-4BFD-8BAC-4E83A6A1B5F9}" srcId="{D7BE1792-53D6-4F4E-8940-B186E0BBB9F2}" destId="{480EF72B-FBAA-4E82-9AB6-64CDAB62F818}" srcOrd="1" destOrd="0" parTransId="{10663E93-FF78-4ABD-A174-76C45566F24A}" sibTransId="{7A45D494-D67D-4394-881D-D919DA4991F4}"/>
    <dgm:cxn modelId="{B6B81975-4D5E-4489-932C-B6306ADE230C}" type="presOf" srcId="{D7BE1792-53D6-4F4E-8940-B186E0BBB9F2}" destId="{60486F15-6E3F-426A-AA1E-D92D6B701F1B}" srcOrd="0" destOrd="0" presId="urn:microsoft.com/office/officeart/2018/2/layout/IconVerticalSolidList"/>
    <dgm:cxn modelId="{B7ACA99A-494A-4B21-99B2-B0F14259528A}" type="presOf" srcId="{480EF72B-FBAA-4E82-9AB6-64CDAB62F818}" destId="{A7B950AA-517E-4FCA-B771-ECDCFF2FF900}" srcOrd="0" destOrd="0" presId="urn:microsoft.com/office/officeart/2018/2/layout/IconVerticalSolidList"/>
    <dgm:cxn modelId="{5EC6A69B-D0F2-439E-BFA5-AF54B6E2E467}" type="presOf" srcId="{067558E0-DA01-4EE3-AFAF-E310444EED04}" destId="{FF827DE9-B599-4980-865E-A7964398C9DA}" srcOrd="0" destOrd="0" presId="urn:microsoft.com/office/officeart/2018/2/layout/IconVerticalSolidList"/>
    <dgm:cxn modelId="{22808079-0AA5-4FB1-9C21-E728B2714C1F}" type="presParOf" srcId="{60486F15-6E3F-426A-AA1E-D92D6B701F1B}" destId="{362ABD55-DF1C-4AC7-853A-24D64569254A}" srcOrd="0" destOrd="0" presId="urn:microsoft.com/office/officeart/2018/2/layout/IconVerticalSolidList"/>
    <dgm:cxn modelId="{31D5981A-8F68-4B6B-96B3-5F039D1B352E}" type="presParOf" srcId="{362ABD55-DF1C-4AC7-853A-24D64569254A}" destId="{9F02DE6E-25AE-4475-A26A-024259BEE937}" srcOrd="0" destOrd="0" presId="urn:microsoft.com/office/officeart/2018/2/layout/IconVerticalSolidList"/>
    <dgm:cxn modelId="{DA553B64-B938-4D4F-894C-8DA9801C1EC9}" type="presParOf" srcId="{362ABD55-DF1C-4AC7-853A-24D64569254A}" destId="{58E4E262-3A9B-4CBF-B59D-CF33649A5C08}" srcOrd="1" destOrd="0" presId="urn:microsoft.com/office/officeart/2018/2/layout/IconVerticalSolidList"/>
    <dgm:cxn modelId="{11EA5D4D-79F2-44FB-853C-9D6434CB1A09}" type="presParOf" srcId="{362ABD55-DF1C-4AC7-853A-24D64569254A}" destId="{9CEA7EAA-9064-452A-B46F-7A851C0A1DD2}" srcOrd="2" destOrd="0" presId="urn:microsoft.com/office/officeart/2018/2/layout/IconVerticalSolidList"/>
    <dgm:cxn modelId="{963CC9D7-31E3-417B-9875-CF52CBB31E1E}" type="presParOf" srcId="{362ABD55-DF1C-4AC7-853A-24D64569254A}" destId="{FF827DE9-B599-4980-865E-A7964398C9DA}" srcOrd="3" destOrd="0" presId="urn:microsoft.com/office/officeart/2018/2/layout/IconVerticalSolidList"/>
    <dgm:cxn modelId="{A210084B-E659-4C1C-86FC-2F7FAFF07407}" type="presParOf" srcId="{60486F15-6E3F-426A-AA1E-D92D6B701F1B}" destId="{110DA759-54E6-4F89-A9A2-6CD042371FCC}" srcOrd="1" destOrd="0" presId="urn:microsoft.com/office/officeart/2018/2/layout/IconVerticalSolidList"/>
    <dgm:cxn modelId="{1CBF2B23-6167-4436-9073-B043FCDDDB22}" type="presParOf" srcId="{60486F15-6E3F-426A-AA1E-D92D6B701F1B}" destId="{952CAEDF-68EC-4AB4-B096-DB81398AA698}" srcOrd="2" destOrd="0" presId="urn:microsoft.com/office/officeart/2018/2/layout/IconVerticalSolidList"/>
    <dgm:cxn modelId="{3CBCEBF7-AC07-483A-B011-EAE3A26BA156}" type="presParOf" srcId="{952CAEDF-68EC-4AB4-B096-DB81398AA698}" destId="{F810A19A-562A-43EE-84F9-9C2DFA16BD74}" srcOrd="0" destOrd="0" presId="urn:microsoft.com/office/officeart/2018/2/layout/IconVerticalSolidList"/>
    <dgm:cxn modelId="{CEC7F1EF-054F-4827-B9E8-BB737075DE71}" type="presParOf" srcId="{952CAEDF-68EC-4AB4-B096-DB81398AA698}" destId="{5472D941-FDD8-408F-94C4-FA79ACBD335F}" srcOrd="1" destOrd="0" presId="urn:microsoft.com/office/officeart/2018/2/layout/IconVerticalSolidList"/>
    <dgm:cxn modelId="{05556337-37E6-43A1-89DA-F90184142544}" type="presParOf" srcId="{952CAEDF-68EC-4AB4-B096-DB81398AA698}" destId="{631E3A08-2671-4B63-A2F3-8470157A434B}" srcOrd="2" destOrd="0" presId="urn:microsoft.com/office/officeart/2018/2/layout/IconVerticalSolidList"/>
    <dgm:cxn modelId="{98CB64B6-03A3-47F6-8D21-DA6FB1B8DCBC}" type="presParOf" srcId="{952CAEDF-68EC-4AB4-B096-DB81398AA698}" destId="{A7B950AA-517E-4FCA-B771-ECDCFF2FF900}" srcOrd="3" destOrd="0" presId="urn:microsoft.com/office/officeart/2018/2/layout/IconVerticalSolidList"/>
    <dgm:cxn modelId="{4ABDCF53-2B28-4664-BF64-0607153F53D7}" type="presParOf" srcId="{60486F15-6E3F-426A-AA1E-D92D6B701F1B}" destId="{9EA88DF0-15C8-40FB-851C-7A58DED05048}" srcOrd="3" destOrd="0" presId="urn:microsoft.com/office/officeart/2018/2/layout/IconVerticalSolidList"/>
    <dgm:cxn modelId="{37CB6A86-C888-4C4E-9BB8-4509AE68F7AF}" type="presParOf" srcId="{60486F15-6E3F-426A-AA1E-D92D6B701F1B}" destId="{3B2614E1-C962-4357-B894-FBCE899AFFD2}" srcOrd="4" destOrd="0" presId="urn:microsoft.com/office/officeart/2018/2/layout/IconVerticalSolidList"/>
    <dgm:cxn modelId="{DEB8F6EC-3902-41A9-97BF-8B61DDBA2F9E}" type="presParOf" srcId="{3B2614E1-C962-4357-B894-FBCE899AFFD2}" destId="{78F4A681-4F38-4F71-BC4E-7A9978D8A656}" srcOrd="0" destOrd="0" presId="urn:microsoft.com/office/officeart/2018/2/layout/IconVerticalSolidList"/>
    <dgm:cxn modelId="{53669E62-50DC-4B4C-97F0-07DD387AF06B}" type="presParOf" srcId="{3B2614E1-C962-4357-B894-FBCE899AFFD2}" destId="{AD3C8F9F-08B9-4F94-893A-34796DB62CD0}" srcOrd="1" destOrd="0" presId="urn:microsoft.com/office/officeart/2018/2/layout/IconVerticalSolidList"/>
    <dgm:cxn modelId="{91441CCA-1703-463C-AAFF-20C49090E155}" type="presParOf" srcId="{3B2614E1-C962-4357-B894-FBCE899AFFD2}" destId="{A503E247-AFDF-4D63-944E-BA45712E040E}" srcOrd="2" destOrd="0" presId="urn:microsoft.com/office/officeart/2018/2/layout/IconVerticalSolidList"/>
    <dgm:cxn modelId="{1B9E9F72-EC08-472B-A8C4-B4695BE422D2}" type="presParOf" srcId="{3B2614E1-C962-4357-B894-FBCE899AFFD2}" destId="{1ECBCF63-5E4C-4BBD-8568-31CD83706B9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839100-0143-4AED-8427-B045326FC710}">
      <dsp:nvSpPr>
        <dsp:cNvPr id="0" name=""/>
        <dsp:cNvSpPr/>
      </dsp:nvSpPr>
      <dsp:spPr>
        <a:xfrm>
          <a:off x="0" y="1903"/>
          <a:ext cx="6513603" cy="811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3382DD-B1D5-47F5-83B2-97714797E2F0}">
      <dsp:nvSpPr>
        <dsp:cNvPr id="0" name=""/>
        <dsp:cNvSpPr/>
      </dsp:nvSpPr>
      <dsp:spPr>
        <a:xfrm>
          <a:off x="245405" y="184436"/>
          <a:ext cx="446191" cy="4461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B960F1-6B22-48B3-ADEF-E5F3226B6F76}">
      <dsp:nvSpPr>
        <dsp:cNvPr id="0" name=""/>
        <dsp:cNvSpPr/>
      </dsp:nvSpPr>
      <dsp:spPr>
        <a:xfrm>
          <a:off x="937002" y="1903"/>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00100">
            <a:lnSpc>
              <a:spcPct val="90000"/>
            </a:lnSpc>
            <a:spcBef>
              <a:spcPct val="0"/>
            </a:spcBef>
            <a:spcAft>
              <a:spcPct val="35000"/>
            </a:spcAft>
            <a:buNone/>
          </a:pPr>
          <a:r>
            <a:rPr lang="en-US" sz="1800" kern="1200" dirty="0" err="1">
              <a:latin typeface="Avenir Next LT Pro" panose="020B0504020202020204" pitchFamily="34" charset="0"/>
            </a:rPr>
            <a:t>Lawe</a:t>
          </a:r>
          <a:r>
            <a:rPr lang="en-US" sz="1800" kern="1200" dirty="0">
              <a:latin typeface="Avenir Next LT Pro" panose="020B0504020202020204" pitchFamily="34" charset="0"/>
            </a:rPr>
            <a:t> Street railroad trestle converted to trail use</a:t>
          </a:r>
        </a:p>
      </dsp:txBody>
      <dsp:txXfrm>
        <a:off x="937002" y="1903"/>
        <a:ext cx="5576601" cy="811257"/>
      </dsp:txXfrm>
    </dsp:sp>
    <dsp:sp modelId="{6F1143EA-FA96-4E3B-9DEB-34C64F2622C0}">
      <dsp:nvSpPr>
        <dsp:cNvPr id="0" name=""/>
        <dsp:cNvSpPr/>
      </dsp:nvSpPr>
      <dsp:spPr>
        <a:xfrm>
          <a:off x="0" y="1015975"/>
          <a:ext cx="6513603" cy="8112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CCBCA8-18F0-4804-946C-4394FCF857DF}">
      <dsp:nvSpPr>
        <dsp:cNvPr id="0" name=""/>
        <dsp:cNvSpPr/>
      </dsp:nvSpPr>
      <dsp:spPr>
        <a:xfrm>
          <a:off x="455508" y="3239746"/>
          <a:ext cx="446191" cy="4461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EE91F5-0682-4891-B8E9-9D641EEEFAFF}">
      <dsp:nvSpPr>
        <dsp:cNvPr id="0" name=""/>
        <dsp:cNvSpPr/>
      </dsp:nvSpPr>
      <dsp:spPr>
        <a:xfrm>
          <a:off x="937002" y="1015975"/>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venir Next LT Pro" panose="020B0504020202020204" pitchFamily="34" charset="0"/>
            </a:rPr>
            <a:t>Paved trail connects Fox River Mall to </a:t>
          </a:r>
          <a:br>
            <a:rPr lang="en-US" sz="1800" kern="1200" dirty="0">
              <a:latin typeface="Avenir Next LT Pro" panose="020B0504020202020204" pitchFamily="34" charset="0"/>
            </a:rPr>
          </a:br>
          <a:r>
            <a:rPr lang="en-US" sz="1800" kern="1200" dirty="0">
              <a:latin typeface="Avenir Next LT Pro" panose="020B0504020202020204" pitchFamily="34" charset="0"/>
            </a:rPr>
            <a:t>Appleton International Airport</a:t>
          </a:r>
        </a:p>
      </dsp:txBody>
      <dsp:txXfrm>
        <a:off x="937002" y="1015975"/>
        <a:ext cx="5576601" cy="811257"/>
      </dsp:txXfrm>
    </dsp:sp>
    <dsp:sp modelId="{D3A31AEB-4D49-4618-B214-B529A157E95A}">
      <dsp:nvSpPr>
        <dsp:cNvPr id="0" name=""/>
        <dsp:cNvSpPr/>
      </dsp:nvSpPr>
      <dsp:spPr>
        <a:xfrm>
          <a:off x="0" y="2030048"/>
          <a:ext cx="6513603" cy="811257"/>
        </a:xfrm>
        <a:prstGeom prst="roundRect">
          <a:avLst>
            <a:gd name="adj" fmla="val 10000"/>
          </a:avLst>
        </a:prstGeom>
        <a:solidFill>
          <a:srgbClr val="D2A000"/>
        </a:solidFill>
        <a:ln>
          <a:noFill/>
        </a:ln>
        <a:effectLst/>
      </dsp:spPr>
      <dsp:style>
        <a:lnRef idx="0">
          <a:scrgbClr r="0" g="0" b="0"/>
        </a:lnRef>
        <a:fillRef idx="1">
          <a:scrgbClr r="0" g="0" b="0"/>
        </a:fillRef>
        <a:effectRef idx="0">
          <a:scrgbClr r="0" g="0" b="0"/>
        </a:effectRef>
        <a:fontRef idx="minor"/>
      </dsp:style>
    </dsp:sp>
    <dsp:sp modelId="{64C64346-010F-4E2E-9094-5962736E53C4}">
      <dsp:nvSpPr>
        <dsp:cNvPr id="0" name=""/>
        <dsp:cNvSpPr/>
      </dsp:nvSpPr>
      <dsp:spPr>
        <a:xfrm>
          <a:off x="245405" y="1215043"/>
          <a:ext cx="446191" cy="446191"/>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DDFD2C-ECF2-484C-A976-672505B4DCFC}">
      <dsp:nvSpPr>
        <dsp:cNvPr id="0" name=""/>
        <dsp:cNvSpPr/>
      </dsp:nvSpPr>
      <dsp:spPr>
        <a:xfrm>
          <a:off x="997815" y="2030048"/>
          <a:ext cx="5478174"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venir Next LT Pro" panose="020B0504020202020204" pitchFamily="34" charset="0"/>
            </a:rPr>
            <a:t>Kaukauna extends CE Trail making GB route closer</a:t>
          </a:r>
        </a:p>
      </dsp:txBody>
      <dsp:txXfrm>
        <a:off x="997815" y="2030048"/>
        <a:ext cx="5478174" cy="811257"/>
      </dsp:txXfrm>
    </dsp:sp>
    <dsp:sp modelId="{2D929B67-90D3-48B7-8B63-BE65789BDD02}">
      <dsp:nvSpPr>
        <dsp:cNvPr id="0" name=""/>
        <dsp:cNvSpPr/>
      </dsp:nvSpPr>
      <dsp:spPr>
        <a:xfrm>
          <a:off x="0" y="3044120"/>
          <a:ext cx="6513603" cy="81125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2B4F44-F106-4FA3-AA54-C88237997998}">
      <dsp:nvSpPr>
        <dsp:cNvPr id="0" name=""/>
        <dsp:cNvSpPr/>
      </dsp:nvSpPr>
      <dsp:spPr>
        <a:xfrm>
          <a:off x="263891" y="2201416"/>
          <a:ext cx="446191" cy="44619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CB4EE6-AE78-41A2-9079-ADFF911D9E01}">
      <dsp:nvSpPr>
        <dsp:cNvPr id="0" name=""/>
        <dsp:cNvSpPr/>
      </dsp:nvSpPr>
      <dsp:spPr>
        <a:xfrm>
          <a:off x="937002" y="3044120"/>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venir Next LT Pro" panose="020B0504020202020204" pitchFamily="34" charset="0"/>
            </a:rPr>
            <a:t>Nature’s Way Trail in Menasha eliminates dangerous crossing near Oneida Street and Hwy. 114</a:t>
          </a:r>
        </a:p>
      </dsp:txBody>
      <dsp:txXfrm>
        <a:off x="937002" y="3044120"/>
        <a:ext cx="5576601" cy="811257"/>
      </dsp:txXfrm>
    </dsp:sp>
    <dsp:sp modelId="{80A41945-2FD4-4BEA-8006-46917C1CF9D1}">
      <dsp:nvSpPr>
        <dsp:cNvPr id="0" name=""/>
        <dsp:cNvSpPr/>
      </dsp:nvSpPr>
      <dsp:spPr>
        <a:xfrm>
          <a:off x="0" y="4058192"/>
          <a:ext cx="6513603" cy="811257"/>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C276ED-0201-48D1-B676-45DC013581A9}">
      <dsp:nvSpPr>
        <dsp:cNvPr id="0" name=""/>
        <dsp:cNvSpPr/>
      </dsp:nvSpPr>
      <dsp:spPr>
        <a:xfrm>
          <a:off x="245405" y="4240725"/>
          <a:ext cx="446191" cy="44619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9374E5-8C8B-4B04-A50D-4295056754C8}">
      <dsp:nvSpPr>
        <dsp:cNvPr id="0" name=""/>
        <dsp:cNvSpPr/>
      </dsp:nvSpPr>
      <dsp:spPr>
        <a:xfrm>
          <a:off x="937002" y="4058192"/>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venir Next LT Pro" panose="020B0504020202020204" pitchFamily="34" charset="0"/>
            </a:rPr>
            <a:t>1,200-foot Nelson Family Heritage Crossing connects Little Chute and Kaukauna trail networks</a:t>
          </a:r>
        </a:p>
      </dsp:txBody>
      <dsp:txXfrm>
        <a:off x="937002" y="4058192"/>
        <a:ext cx="5576601" cy="811257"/>
      </dsp:txXfrm>
    </dsp:sp>
    <dsp:sp modelId="{7D185C0C-069F-41A4-AE2B-CECE54BECF0B}">
      <dsp:nvSpPr>
        <dsp:cNvPr id="0" name=""/>
        <dsp:cNvSpPr/>
      </dsp:nvSpPr>
      <dsp:spPr>
        <a:xfrm>
          <a:off x="0" y="5072264"/>
          <a:ext cx="6513603" cy="811257"/>
        </a:xfrm>
        <a:prstGeom prst="roundRect">
          <a:avLst>
            <a:gd name="adj" fmla="val 10000"/>
          </a:avLst>
        </a:prstGeom>
        <a:solidFill>
          <a:schemeClr val="accent2">
            <a:lumMod val="50000"/>
          </a:schemeClr>
        </a:solidFill>
        <a:ln>
          <a:noFill/>
        </a:ln>
        <a:effectLst/>
      </dsp:spPr>
      <dsp:style>
        <a:lnRef idx="0">
          <a:scrgbClr r="0" g="0" b="0"/>
        </a:lnRef>
        <a:fillRef idx="1">
          <a:scrgbClr r="0" g="0" b="0"/>
        </a:fillRef>
        <a:effectRef idx="0">
          <a:scrgbClr r="0" g="0" b="0"/>
        </a:effectRef>
        <a:fontRef idx="minor"/>
      </dsp:style>
    </dsp:sp>
    <dsp:sp modelId="{A0308872-C4BE-412E-8B44-463DD9257C35}">
      <dsp:nvSpPr>
        <dsp:cNvPr id="0" name=""/>
        <dsp:cNvSpPr/>
      </dsp:nvSpPr>
      <dsp:spPr>
        <a:xfrm>
          <a:off x="273113" y="3212122"/>
          <a:ext cx="446191" cy="44619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F914D2-2B20-4C54-8C6B-E3400300266F}">
      <dsp:nvSpPr>
        <dsp:cNvPr id="0" name=""/>
        <dsp:cNvSpPr/>
      </dsp:nvSpPr>
      <dsp:spPr>
        <a:xfrm>
          <a:off x="937002" y="5072264"/>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venir Next LT Pro" panose="020B0504020202020204" pitchFamily="34" charset="0"/>
            </a:rPr>
            <a:t>Railroad bed converted to trail connecting Nelson Family Heritage Crossing to downtown Kaukauna</a:t>
          </a:r>
        </a:p>
      </dsp:txBody>
      <dsp:txXfrm>
        <a:off x="937002" y="5072264"/>
        <a:ext cx="5576601" cy="8112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2DE6E-25AE-4475-A26A-024259BEE937}">
      <dsp:nvSpPr>
        <dsp:cNvPr id="0" name=""/>
        <dsp:cNvSpPr/>
      </dsp:nvSpPr>
      <dsp:spPr>
        <a:xfrm>
          <a:off x="-85422" y="9329"/>
          <a:ext cx="6513603" cy="162542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E4E262-3A9B-4CBF-B59D-CF33649A5C08}">
      <dsp:nvSpPr>
        <dsp:cNvPr id="0" name=""/>
        <dsp:cNvSpPr/>
      </dsp:nvSpPr>
      <dsp:spPr>
        <a:xfrm>
          <a:off x="406268" y="375049"/>
          <a:ext cx="895732" cy="8939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827DE9-B599-4980-865E-A7964398C9DA}">
      <dsp:nvSpPr>
        <dsp:cNvPr id="0" name=""/>
        <dsp:cNvSpPr/>
      </dsp:nvSpPr>
      <dsp:spPr>
        <a:xfrm>
          <a:off x="1658090" y="9329"/>
          <a:ext cx="4874873" cy="1676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00" tIns="177400" rIns="177400" bIns="177400" numCol="1" spcCol="1270" anchor="ctr" anchorCtr="0">
          <a:noAutofit/>
        </a:bodyPr>
        <a:lstStyle/>
        <a:p>
          <a:pPr marL="0" lvl="0" indent="0" algn="l" defTabSz="622300">
            <a:lnSpc>
              <a:spcPct val="90000"/>
            </a:lnSpc>
            <a:spcBef>
              <a:spcPct val="0"/>
            </a:spcBef>
            <a:spcAft>
              <a:spcPct val="35000"/>
            </a:spcAft>
            <a:buNone/>
          </a:pPr>
          <a:r>
            <a:rPr lang="en-US" sz="1400" b="1" kern="1200" baseline="0" dirty="0">
              <a:latin typeface="Avenir Next LT Pro" panose="020B0504020202020204" pitchFamily="34" charset="0"/>
            </a:rPr>
            <a:t>Lawe Street Trestle</a:t>
          </a:r>
          <a:r>
            <a:rPr lang="en-US" sz="1400" kern="1200" baseline="0" dirty="0">
              <a:latin typeface="Avenir Next LT Pro" panose="020B0504020202020204" pitchFamily="34" charset="0"/>
            </a:rPr>
            <a:t> l 2020 l $1.4 million </a:t>
          </a:r>
          <a:br>
            <a:rPr lang="en-US" sz="1400" kern="1200" baseline="0" dirty="0">
              <a:latin typeface="Avenir Next LT Pro" panose="020B0504020202020204" pitchFamily="34" charset="0"/>
            </a:rPr>
          </a:br>
          <a:r>
            <a:rPr lang="en-US" sz="1400" kern="1200" baseline="0" dirty="0">
              <a:latin typeface="Avenir Next LT Pro" panose="020B0504020202020204" pitchFamily="34" charset="0"/>
            </a:rPr>
            <a:t>Connects Lawe Street and North Island Trail to Lawrence University, Eagle Point Senior Complex, Newberry Trail and John Street.</a:t>
          </a:r>
        </a:p>
      </dsp:txBody>
      <dsp:txXfrm>
        <a:off x="1658090" y="9329"/>
        <a:ext cx="4874873" cy="1676219"/>
      </dsp:txXfrm>
    </dsp:sp>
    <dsp:sp modelId="{F810A19A-562A-43EE-84F9-9C2DFA16BD74}">
      <dsp:nvSpPr>
        <dsp:cNvPr id="0" name=""/>
        <dsp:cNvSpPr/>
      </dsp:nvSpPr>
      <dsp:spPr>
        <a:xfrm>
          <a:off x="-85422" y="2104603"/>
          <a:ext cx="6513603" cy="162542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72D941-FDD8-408F-94C4-FA79ACBD335F}">
      <dsp:nvSpPr>
        <dsp:cNvPr id="0" name=""/>
        <dsp:cNvSpPr/>
      </dsp:nvSpPr>
      <dsp:spPr>
        <a:xfrm>
          <a:off x="406268" y="2470323"/>
          <a:ext cx="895732" cy="8939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B950AA-517E-4FCA-B771-ECDCFF2FF900}">
      <dsp:nvSpPr>
        <dsp:cNvPr id="0" name=""/>
        <dsp:cNvSpPr/>
      </dsp:nvSpPr>
      <dsp:spPr>
        <a:xfrm>
          <a:off x="1629938" y="2104603"/>
          <a:ext cx="4931176" cy="1676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00" tIns="177400" rIns="177400" bIns="17740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Avenir Next LT Pro" panose="020B0504020202020204" pitchFamily="34" charset="0"/>
            </a:rPr>
            <a:t>David and Rita Nelson Heritage Bridge</a:t>
          </a:r>
          <a:br>
            <a:rPr lang="en-US" sz="1400" b="1" kern="1200" dirty="0">
              <a:latin typeface="Avenir Next LT Pro" panose="020B0504020202020204" pitchFamily="34" charset="0"/>
            </a:rPr>
          </a:br>
          <a:r>
            <a:rPr lang="en-US" sz="1400" kern="1200" dirty="0">
              <a:latin typeface="Avenir Next LT Pro" panose="020B0504020202020204" pitchFamily="34" charset="0"/>
            </a:rPr>
            <a:t>2022 l $2.8 million ($500,000 Nelson Fund, $300,000 Outagamie County Greenways).  Connects future Ellen Kort Peace Park with Jones Park, Rocky Bleier Trail, Lutz Park, future Lutz-Vulcan Heritage Trail and Boardwalk, North Island Trail and Newberry Trail.</a:t>
          </a:r>
        </a:p>
      </dsp:txBody>
      <dsp:txXfrm>
        <a:off x="1629938" y="2104603"/>
        <a:ext cx="4931176" cy="1676219"/>
      </dsp:txXfrm>
    </dsp:sp>
    <dsp:sp modelId="{78F4A681-4F38-4F71-BC4E-7A9978D8A656}">
      <dsp:nvSpPr>
        <dsp:cNvPr id="0" name=""/>
        <dsp:cNvSpPr/>
      </dsp:nvSpPr>
      <dsp:spPr>
        <a:xfrm>
          <a:off x="-85422" y="4199877"/>
          <a:ext cx="6513603" cy="1625424"/>
        </a:xfrm>
        <a:prstGeom prst="roundRect">
          <a:avLst>
            <a:gd name="adj" fmla="val 10000"/>
          </a:avLst>
        </a:prstGeom>
        <a:solidFill>
          <a:srgbClr val="C2413E"/>
        </a:solidFill>
        <a:ln>
          <a:noFill/>
        </a:ln>
        <a:effectLst/>
      </dsp:spPr>
      <dsp:style>
        <a:lnRef idx="0">
          <a:scrgbClr r="0" g="0" b="0"/>
        </a:lnRef>
        <a:fillRef idx="1">
          <a:scrgbClr r="0" g="0" b="0"/>
        </a:fillRef>
        <a:effectRef idx="0">
          <a:scrgbClr r="0" g="0" b="0"/>
        </a:effectRef>
        <a:fontRef idx="minor"/>
      </dsp:style>
    </dsp:sp>
    <dsp:sp modelId="{AD3C8F9F-08B9-4F94-893A-34796DB62CD0}">
      <dsp:nvSpPr>
        <dsp:cNvPr id="0" name=""/>
        <dsp:cNvSpPr/>
      </dsp:nvSpPr>
      <dsp:spPr>
        <a:xfrm>
          <a:off x="406268" y="4565598"/>
          <a:ext cx="895732" cy="89398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CBCF63-5E4C-4BBD-8568-31CD83706B90}">
      <dsp:nvSpPr>
        <dsp:cNvPr id="0" name=""/>
        <dsp:cNvSpPr/>
      </dsp:nvSpPr>
      <dsp:spPr>
        <a:xfrm>
          <a:off x="1592027" y="4199877"/>
          <a:ext cx="5006999" cy="1676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00" tIns="177400" rIns="177400" bIns="17740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Avenir Next LT Pro" panose="020B0504020202020204" pitchFamily="34" charset="0"/>
            </a:rPr>
            <a:t>Lutz-Vulcan Boardwalk</a:t>
          </a:r>
          <a:r>
            <a:rPr lang="en-US" sz="1400" kern="1200" dirty="0">
              <a:latin typeface="Avenir Next LT Pro" panose="020B0504020202020204" pitchFamily="34" charset="0"/>
            </a:rPr>
            <a:t> l 2025 l $2 million </a:t>
          </a:r>
          <a:br>
            <a:rPr lang="en-US" sz="1400" kern="1200" dirty="0">
              <a:latin typeface="Avenir Next LT Pro" panose="020B0504020202020204" pitchFamily="34" charset="0"/>
            </a:rPr>
          </a:br>
          <a:r>
            <a:rPr lang="en-US" sz="1400" kern="1200" dirty="0">
              <a:latin typeface="Avenir Next LT Pro" panose="020B0504020202020204" pitchFamily="34" charset="0"/>
            </a:rPr>
            <a:t>Runs along north bank of Fox River connecting Lutz and Alicia parks to North Island Trail and Newberry Trail, and future Ellen Kort Peace Park and Nelson Bridge. </a:t>
          </a:r>
        </a:p>
      </dsp:txBody>
      <dsp:txXfrm>
        <a:off x="1592027" y="4199877"/>
        <a:ext cx="5006999" cy="167621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3037939" cy="466712"/>
          </a:xfrm>
          <a:prstGeom prst="rect">
            <a:avLst/>
          </a:prstGeom>
        </p:spPr>
        <p:txBody>
          <a:bodyPr vert="horz" lIns="90669" tIns="45333" rIns="90669" bIns="45333" rtlCol="0"/>
          <a:lstStyle>
            <a:lvl1pPr algn="l">
              <a:defRPr sz="1200"/>
            </a:lvl1pPr>
          </a:lstStyle>
          <a:p>
            <a:endParaRPr lang="en-US"/>
          </a:p>
        </p:txBody>
      </p:sp>
      <p:sp>
        <p:nvSpPr>
          <p:cNvPr id="3" name="Date Placeholder 2"/>
          <p:cNvSpPr>
            <a:spLocks noGrp="1"/>
          </p:cNvSpPr>
          <p:nvPr>
            <p:ph type="dt" idx="1"/>
          </p:nvPr>
        </p:nvSpPr>
        <p:spPr>
          <a:xfrm>
            <a:off x="3969301" y="1"/>
            <a:ext cx="3037938" cy="466712"/>
          </a:xfrm>
          <a:prstGeom prst="rect">
            <a:avLst/>
          </a:prstGeom>
        </p:spPr>
        <p:txBody>
          <a:bodyPr vert="horz" lIns="90669" tIns="45333" rIns="90669" bIns="45333" rtlCol="0"/>
          <a:lstStyle>
            <a:lvl1pPr algn="r">
              <a:defRPr sz="1200"/>
            </a:lvl1pPr>
          </a:lstStyle>
          <a:p>
            <a:fld id="{F1FC268E-A362-4478-8F65-B6EB37ADFA32}" type="datetimeFigureOut">
              <a:rPr lang="en-US" smtClean="0"/>
              <a:t>5/10/2021</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0669" tIns="45333" rIns="90669" bIns="45333" rtlCol="0" anchor="ctr"/>
          <a:lstStyle/>
          <a:p>
            <a:endParaRPr lang="en-US"/>
          </a:p>
        </p:txBody>
      </p:sp>
      <p:sp>
        <p:nvSpPr>
          <p:cNvPr id="5" name="Notes Placeholder 4"/>
          <p:cNvSpPr>
            <a:spLocks noGrp="1"/>
          </p:cNvSpPr>
          <p:nvPr>
            <p:ph type="body" sz="quarter" idx="3"/>
          </p:nvPr>
        </p:nvSpPr>
        <p:spPr>
          <a:xfrm>
            <a:off x="701667" y="4473180"/>
            <a:ext cx="5607050" cy="3659586"/>
          </a:xfrm>
          <a:prstGeom prst="rect">
            <a:avLst/>
          </a:prstGeom>
        </p:spPr>
        <p:txBody>
          <a:bodyPr vert="horz" lIns="90669" tIns="45333" rIns="90669" bIns="4533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828103"/>
            <a:ext cx="3037939" cy="466712"/>
          </a:xfrm>
          <a:prstGeom prst="rect">
            <a:avLst/>
          </a:prstGeom>
        </p:spPr>
        <p:txBody>
          <a:bodyPr vert="horz" lIns="90669" tIns="45333" rIns="90669" bIns="45333" rtlCol="0" anchor="b"/>
          <a:lstStyle>
            <a:lvl1pPr algn="l">
              <a:defRPr sz="1200"/>
            </a:lvl1pPr>
          </a:lstStyle>
          <a:p>
            <a:endParaRPr lang="en-US"/>
          </a:p>
        </p:txBody>
      </p:sp>
      <p:sp>
        <p:nvSpPr>
          <p:cNvPr id="7" name="Slide Number Placeholder 6"/>
          <p:cNvSpPr>
            <a:spLocks noGrp="1"/>
          </p:cNvSpPr>
          <p:nvPr>
            <p:ph type="sldNum" sz="quarter" idx="5"/>
          </p:nvPr>
        </p:nvSpPr>
        <p:spPr>
          <a:xfrm>
            <a:off x="3969301" y="8828103"/>
            <a:ext cx="3037938" cy="466712"/>
          </a:xfrm>
          <a:prstGeom prst="rect">
            <a:avLst/>
          </a:prstGeom>
        </p:spPr>
        <p:txBody>
          <a:bodyPr vert="horz" lIns="90669" tIns="45333" rIns="90669" bIns="45333" rtlCol="0" anchor="b"/>
          <a:lstStyle>
            <a:lvl1pPr algn="r">
              <a:defRPr sz="1200"/>
            </a:lvl1pPr>
          </a:lstStyle>
          <a:p>
            <a:fld id="{E659E869-E38C-4A48-BBC1-1DAE541801B1}" type="slidenum">
              <a:rPr lang="en-US" smtClean="0"/>
              <a:t>‹#›</a:t>
            </a:fld>
            <a:endParaRPr lang="en-US"/>
          </a:p>
        </p:txBody>
      </p:sp>
    </p:spTree>
    <p:extLst>
      <p:ext uri="{BB962C8B-B14F-4D97-AF65-F5344CB8AC3E}">
        <p14:creationId xmlns:p14="http://schemas.microsoft.com/office/powerpoint/2010/main" val="1095772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59E869-E38C-4A48-BBC1-1DAE541801B1}" type="slidenum">
              <a:rPr lang="en-US" smtClean="0"/>
              <a:t>1</a:t>
            </a:fld>
            <a:endParaRPr lang="en-US"/>
          </a:p>
        </p:txBody>
      </p:sp>
    </p:spTree>
    <p:extLst>
      <p:ext uri="{BB962C8B-B14F-4D97-AF65-F5344CB8AC3E}">
        <p14:creationId xmlns:p14="http://schemas.microsoft.com/office/powerpoint/2010/main" val="2820211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59E869-E38C-4A48-BBC1-1DAE541801B1}" type="slidenum">
              <a:rPr lang="en-US" smtClean="0"/>
              <a:t>2</a:t>
            </a:fld>
            <a:endParaRPr lang="en-US"/>
          </a:p>
        </p:txBody>
      </p:sp>
    </p:spTree>
    <p:extLst>
      <p:ext uri="{BB962C8B-B14F-4D97-AF65-F5344CB8AC3E}">
        <p14:creationId xmlns:p14="http://schemas.microsoft.com/office/powerpoint/2010/main" val="3484918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59E869-E38C-4A48-BBC1-1DAE541801B1}" type="slidenum">
              <a:rPr lang="en-US" smtClean="0"/>
              <a:t>3</a:t>
            </a:fld>
            <a:endParaRPr lang="en-US"/>
          </a:p>
        </p:txBody>
      </p:sp>
    </p:spTree>
    <p:extLst>
      <p:ext uri="{BB962C8B-B14F-4D97-AF65-F5344CB8AC3E}">
        <p14:creationId xmlns:p14="http://schemas.microsoft.com/office/powerpoint/2010/main" val="3096978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59E869-E38C-4A48-BBC1-1DAE541801B1}" type="slidenum">
              <a:rPr lang="en-US" smtClean="0"/>
              <a:t>5</a:t>
            </a:fld>
            <a:endParaRPr lang="en-US"/>
          </a:p>
        </p:txBody>
      </p:sp>
    </p:spTree>
    <p:extLst>
      <p:ext uri="{BB962C8B-B14F-4D97-AF65-F5344CB8AC3E}">
        <p14:creationId xmlns:p14="http://schemas.microsoft.com/office/powerpoint/2010/main" val="3727400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59E869-E38C-4A48-BBC1-1DAE541801B1}" type="slidenum">
              <a:rPr lang="en-US" smtClean="0"/>
              <a:t>6</a:t>
            </a:fld>
            <a:endParaRPr lang="en-US"/>
          </a:p>
        </p:txBody>
      </p:sp>
    </p:spTree>
    <p:extLst>
      <p:ext uri="{BB962C8B-B14F-4D97-AF65-F5344CB8AC3E}">
        <p14:creationId xmlns:p14="http://schemas.microsoft.com/office/powerpoint/2010/main" val="2323554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59E869-E38C-4A48-BBC1-1DAE541801B1}" type="slidenum">
              <a:rPr lang="en-US" smtClean="0"/>
              <a:t>7</a:t>
            </a:fld>
            <a:endParaRPr lang="en-US"/>
          </a:p>
        </p:txBody>
      </p:sp>
    </p:spTree>
    <p:extLst>
      <p:ext uri="{BB962C8B-B14F-4D97-AF65-F5344CB8AC3E}">
        <p14:creationId xmlns:p14="http://schemas.microsoft.com/office/powerpoint/2010/main" val="2229983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59E869-E38C-4A48-BBC1-1DAE541801B1}" type="slidenum">
              <a:rPr lang="en-US" smtClean="0"/>
              <a:t>11</a:t>
            </a:fld>
            <a:endParaRPr lang="en-US"/>
          </a:p>
        </p:txBody>
      </p:sp>
    </p:spTree>
    <p:extLst>
      <p:ext uri="{BB962C8B-B14F-4D97-AF65-F5344CB8AC3E}">
        <p14:creationId xmlns:p14="http://schemas.microsoft.com/office/powerpoint/2010/main" val="962882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59E869-E38C-4A48-BBC1-1DAE541801B1}" type="slidenum">
              <a:rPr lang="en-US" smtClean="0"/>
              <a:t>12</a:t>
            </a:fld>
            <a:endParaRPr lang="en-US"/>
          </a:p>
        </p:txBody>
      </p:sp>
    </p:spTree>
    <p:extLst>
      <p:ext uri="{BB962C8B-B14F-4D97-AF65-F5344CB8AC3E}">
        <p14:creationId xmlns:p14="http://schemas.microsoft.com/office/powerpoint/2010/main" val="3079262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59E869-E38C-4A48-BBC1-1DAE541801B1}" type="slidenum">
              <a:rPr lang="en-US" smtClean="0"/>
              <a:t>13</a:t>
            </a:fld>
            <a:endParaRPr lang="en-US"/>
          </a:p>
        </p:txBody>
      </p:sp>
    </p:spTree>
    <p:extLst>
      <p:ext uri="{BB962C8B-B14F-4D97-AF65-F5344CB8AC3E}">
        <p14:creationId xmlns:p14="http://schemas.microsoft.com/office/powerpoint/2010/main" val="3317126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9D01A-4F00-4B18-8E06-90855EEE1D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5A6822-A526-4FC1-8C26-0C5D22C68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057C93-32A1-4779-9732-B69506A72C21}"/>
              </a:ext>
            </a:extLst>
          </p:cNvPr>
          <p:cNvSpPr>
            <a:spLocks noGrp="1"/>
          </p:cNvSpPr>
          <p:nvPr>
            <p:ph type="dt" sz="half" idx="10"/>
          </p:nvPr>
        </p:nvSpPr>
        <p:spPr/>
        <p:txBody>
          <a:bodyPr/>
          <a:lstStyle/>
          <a:p>
            <a:fld id="{BAA3CFC7-81FC-4234-98F4-E7CC3DAE6B8D}" type="datetimeFigureOut">
              <a:rPr lang="en-US" smtClean="0"/>
              <a:t>5/10/2021</a:t>
            </a:fld>
            <a:endParaRPr lang="en-US" dirty="0"/>
          </a:p>
        </p:txBody>
      </p:sp>
      <p:sp>
        <p:nvSpPr>
          <p:cNvPr id="5" name="Footer Placeholder 4">
            <a:extLst>
              <a:ext uri="{FF2B5EF4-FFF2-40B4-BE49-F238E27FC236}">
                <a16:creationId xmlns:a16="http://schemas.microsoft.com/office/drawing/2014/main" id="{5CC2B00B-7EF2-45E8-A7C3-7964FB39760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015912-C99F-4BBC-BAC6-BFACD462CD15}"/>
              </a:ext>
            </a:extLst>
          </p:cNvPr>
          <p:cNvSpPr>
            <a:spLocks noGrp="1"/>
          </p:cNvSpPr>
          <p:nvPr>
            <p:ph type="sldNum" sz="quarter" idx="12"/>
          </p:nvPr>
        </p:nvSpPr>
        <p:spPr/>
        <p:txBody>
          <a:bodyPr/>
          <a:lstStyle/>
          <a:p>
            <a:fld id="{829BAD16-8FC4-48CB-A28B-DDD876A5C296}" type="slidenum">
              <a:rPr lang="en-US" smtClean="0"/>
              <a:t>‹#›</a:t>
            </a:fld>
            <a:endParaRPr lang="en-US" dirty="0"/>
          </a:p>
        </p:txBody>
      </p:sp>
    </p:spTree>
    <p:extLst>
      <p:ext uri="{BB962C8B-B14F-4D97-AF65-F5344CB8AC3E}">
        <p14:creationId xmlns:p14="http://schemas.microsoft.com/office/powerpoint/2010/main" val="2632932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49B1D-B26A-4E08-82F0-9FE3094252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86400B-2CA3-405E-BCCB-26C277E183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407409-841F-4CC7-B008-D4E5FF7F3646}"/>
              </a:ext>
            </a:extLst>
          </p:cNvPr>
          <p:cNvSpPr>
            <a:spLocks noGrp="1"/>
          </p:cNvSpPr>
          <p:nvPr>
            <p:ph type="dt" sz="half" idx="10"/>
          </p:nvPr>
        </p:nvSpPr>
        <p:spPr/>
        <p:txBody>
          <a:bodyPr/>
          <a:lstStyle/>
          <a:p>
            <a:fld id="{BAA3CFC7-81FC-4234-98F4-E7CC3DAE6B8D}" type="datetimeFigureOut">
              <a:rPr lang="en-US" smtClean="0"/>
              <a:t>5/10/2021</a:t>
            </a:fld>
            <a:endParaRPr lang="en-US" dirty="0"/>
          </a:p>
        </p:txBody>
      </p:sp>
      <p:sp>
        <p:nvSpPr>
          <p:cNvPr id="5" name="Footer Placeholder 4">
            <a:extLst>
              <a:ext uri="{FF2B5EF4-FFF2-40B4-BE49-F238E27FC236}">
                <a16:creationId xmlns:a16="http://schemas.microsoft.com/office/drawing/2014/main" id="{54037EAC-981C-4684-B1BA-806A175613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8C196E-FC77-47CB-A0BC-30D178AA007C}"/>
              </a:ext>
            </a:extLst>
          </p:cNvPr>
          <p:cNvSpPr>
            <a:spLocks noGrp="1"/>
          </p:cNvSpPr>
          <p:nvPr>
            <p:ph type="sldNum" sz="quarter" idx="12"/>
          </p:nvPr>
        </p:nvSpPr>
        <p:spPr/>
        <p:txBody>
          <a:bodyPr/>
          <a:lstStyle/>
          <a:p>
            <a:fld id="{829BAD16-8FC4-48CB-A28B-DDD876A5C296}" type="slidenum">
              <a:rPr lang="en-US" smtClean="0"/>
              <a:t>‹#›</a:t>
            </a:fld>
            <a:endParaRPr lang="en-US" dirty="0"/>
          </a:p>
        </p:txBody>
      </p:sp>
    </p:spTree>
    <p:extLst>
      <p:ext uri="{BB962C8B-B14F-4D97-AF65-F5344CB8AC3E}">
        <p14:creationId xmlns:p14="http://schemas.microsoft.com/office/powerpoint/2010/main" val="34116194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D3544F-4CBB-4DD3-85AE-9F51320BE5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845A01-F88E-436A-A052-EDC3456964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61A58C-ACCB-41AA-AEE8-18DC1679CC7A}"/>
              </a:ext>
            </a:extLst>
          </p:cNvPr>
          <p:cNvSpPr>
            <a:spLocks noGrp="1"/>
          </p:cNvSpPr>
          <p:nvPr>
            <p:ph type="dt" sz="half" idx="10"/>
          </p:nvPr>
        </p:nvSpPr>
        <p:spPr/>
        <p:txBody>
          <a:bodyPr/>
          <a:lstStyle/>
          <a:p>
            <a:fld id="{BAA3CFC7-81FC-4234-98F4-E7CC3DAE6B8D}" type="datetimeFigureOut">
              <a:rPr lang="en-US" smtClean="0"/>
              <a:t>5/10/2021</a:t>
            </a:fld>
            <a:endParaRPr lang="en-US" dirty="0"/>
          </a:p>
        </p:txBody>
      </p:sp>
      <p:sp>
        <p:nvSpPr>
          <p:cNvPr id="5" name="Footer Placeholder 4">
            <a:extLst>
              <a:ext uri="{FF2B5EF4-FFF2-40B4-BE49-F238E27FC236}">
                <a16:creationId xmlns:a16="http://schemas.microsoft.com/office/drawing/2014/main" id="{8E75709D-7622-4814-A9C6-CDC536B8A1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3DE411-65C4-4288-AE4F-F88C5E8AC7C9}"/>
              </a:ext>
            </a:extLst>
          </p:cNvPr>
          <p:cNvSpPr>
            <a:spLocks noGrp="1"/>
          </p:cNvSpPr>
          <p:nvPr>
            <p:ph type="sldNum" sz="quarter" idx="12"/>
          </p:nvPr>
        </p:nvSpPr>
        <p:spPr/>
        <p:txBody>
          <a:bodyPr/>
          <a:lstStyle/>
          <a:p>
            <a:fld id="{829BAD16-8FC4-48CB-A28B-DDD876A5C296}" type="slidenum">
              <a:rPr lang="en-US" smtClean="0"/>
              <a:t>‹#›</a:t>
            </a:fld>
            <a:endParaRPr lang="en-US" dirty="0"/>
          </a:p>
        </p:txBody>
      </p:sp>
    </p:spTree>
    <p:extLst>
      <p:ext uri="{BB962C8B-B14F-4D97-AF65-F5344CB8AC3E}">
        <p14:creationId xmlns:p14="http://schemas.microsoft.com/office/powerpoint/2010/main" val="1307388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F1DC0-59DE-40FD-8779-F305AF48D5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1B1C1C-C5A8-44AB-9331-8ED133A825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651B0C-C0E9-49D2-8E40-C890C23E188A}"/>
              </a:ext>
            </a:extLst>
          </p:cNvPr>
          <p:cNvSpPr>
            <a:spLocks noGrp="1"/>
          </p:cNvSpPr>
          <p:nvPr>
            <p:ph type="dt" sz="half" idx="10"/>
          </p:nvPr>
        </p:nvSpPr>
        <p:spPr/>
        <p:txBody>
          <a:bodyPr/>
          <a:lstStyle/>
          <a:p>
            <a:fld id="{BAA3CFC7-81FC-4234-98F4-E7CC3DAE6B8D}" type="datetimeFigureOut">
              <a:rPr lang="en-US" smtClean="0"/>
              <a:t>5/10/2021</a:t>
            </a:fld>
            <a:endParaRPr lang="en-US" dirty="0"/>
          </a:p>
        </p:txBody>
      </p:sp>
      <p:sp>
        <p:nvSpPr>
          <p:cNvPr id="5" name="Footer Placeholder 4">
            <a:extLst>
              <a:ext uri="{FF2B5EF4-FFF2-40B4-BE49-F238E27FC236}">
                <a16:creationId xmlns:a16="http://schemas.microsoft.com/office/drawing/2014/main" id="{E2970B5E-C208-4D60-A10F-5E31168342E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9742E41-8741-4FC9-A0CD-9C5EEBBEEB2C}"/>
              </a:ext>
            </a:extLst>
          </p:cNvPr>
          <p:cNvSpPr>
            <a:spLocks noGrp="1"/>
          </p:cNvSpPr>
          <p:nvPr>
            <p:ph type="sldNum" sz="quarter" idx="12"/>
          </p:nvPr>
        </p:nvSpPr>
        <p:spPr/>
        <p:txBody>
          <a:bodyPr/>
          <a:lstStyle/>
          <a:p>
            <a:fld id="{829BAD16-8FC4-48CB-A28B-DDD876A5C296}" type="slidenum">
              <a:rPr lang="en-US" smtClean="0"/>
              <a:t>‹#›</a:t>
            </a:fld>
            <a:endParaRPr lang="en-US" dirty="0"/>
          </a:p>
        </p:txBody>
      </p:sp>
    </p:spTree>
    <p:extLst>
      <p:ext uri="{BB962C8B-B14F-4D97-AF65-F5344CB8AC3E}">
        <p14:creationId xmlns:p14="http://schemas.microsoft.com/office/powerpoint/2010/main" val="36891277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014BA-7640-4DE0-BB8B-C0930ABEEB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A3EC7C-1305-4B65-8C90-E0A1783171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7C1BB5-7AA1-4B41-8441-8F724A149355}"/>
              </a:ext>
            </a:extLst>
          </p:cNvPr>
          <p:cNvSpPr>
            <a:spLocks noGrp="1"/>
          </p:cNvSpPr>
          <p:nvPr>
            <p:ph type="dt" sz="half" idx="10"/>
          </p:nvPr>
        </p:nvSpPr>
        <p:spPr/>
        <p:txBody>
          <a:bodyPr/>
          <a:lstStyle/>
          <a:p>
            <a:fld id="{BAA3CFC7-81FC-4234-98F4-E7CC3DAE6B8D}" type="datetimeFigureOut">
              <a:rPr lang="en-US" smtClean="0"/>
              <a:t>5/10/2021</a:t>
            </a:fld>
            <a:endParaRPr lang="en-US" dirty="0"/>
          </a:p>
        </p:txBody>
      </p:sp>
      <p:sp>
        <p:nvSpPr>
          <p:cNvPr id="5" name="Footer Placeholder 4">
            <a:extLst>
              <a:ext uri="{FF2B5EF4-FFF2-40B4-BE49-F238E27FC236}">
                <a16:creationId xmlns:a16="http://schemas.microsoft.com/office/drawing/2014/main" id="{BC6C5FC8-BC26-4165-9BD4-943440646D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7FFD25-6BE6-4737-BEB5-616407C53D85}"/>
              </a:ext>
            </a:extLst>
          </p:cNvPr>
          <p:cNvSpPr>
            <a:spLocks noGrp="1"/>
          </p:cNvSpPr>
          <p:nvPr>
            <p:ph type="sldNum" sz="quarter" idx="12"/>
          </p:nvPr>
        </p:nvSpPr>
        <p:spPr/>
        <p:txBody>
          <a:bodyPr/>
          <a:lstStyle/>
          <a:p>
            <a:fld id="{829BAD16-8FC4-48CB-A28B-DDD876A5C296}" type="slidenum">
              <a:rPr lang="en-US" smtClean="0"/>
              <a:t>‹#›</a:t>
            </a:fld>
            <a:endParaRPr lang="en-US" dirty="0"/>
          </a:p>
        </p:txBody>
      </p:sp>
    </p:spTree>
    <p:extLst>
      <p:ext uri="{BB962C8B-B14F-4D97-AF65-F5344CB8AC3E}">
        <p14:creationId xmlns:p14="http://schemas.microsoft.com/office/powerpoint/2010/main" val="2368256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0E03-3C1D-49EA-84B4-66B4996E48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FD3512-7324-4FC6-89ED-43F3DBDE37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28010F-F84D-4872-8ED7-3FD8E1B018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CBA8BE-2237-4350-825E-25FF6AD9A6FB}"/>
              </a:ext>
            </a:extLst>
          </p:cNvPr>
          <p:cNvSpPr>
            <a:spLocks noGrp="1"/>
          </p:cNvSpPr>
          <p:nvPr>
            <p:ph type="dt" sz="half" idx="10"/>
          </p:nvPr>
        </p:nvSpPr>
        <p:spPr/>
        <p:txBody>
          <a:bodyPr/>
          <a:lstStyle/>
          <a:p>
            <a:fld id="{BAA3CFC7-81FC-4234-98F4-E7CC3DAE6B8D}" type="datetimeFigureOut">
              <a:rPr lang="en-US" smtClean="0"/>
              <a:t>5/10/2021</a:t>
            </a:fld>
            <a:endParaRPr lang="en-US" dirty="0"/>
          </a:p>
        </p:txBody>
      </p:sp>
      <p:sp>
        <p:nvSpPr>
          <p:cNvPr id="6" name="Footer Placeholder 5">
            <a:extLst>
              <a:ext uri="{FF2B5EF4-FFF2-40B4-BE49-F238E27FC236}">
                <a16:creationId xmlns:a16="http://schemas.microsoft.com/office/drawing/2014/main" id="{415B1841-18A7-4630-A6F5-AD57AC33151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19CD042-BD2C-4FF5-A2B3-51AEB4987000}"/>
              </a:ext>
            </a:extLst>
          </p:cNvPr>
          <p:cNvSpPr>
            <a:spLocks noGrp="1"/>
          </p:cNvSpPr>
          <p:nvPr>
            <p:ph type="sldNum" sz="quarter" idx="12"/>
          </p:nvPr>
        </p:nvSpPr>
        <p:spPr/>
        <p:txBody>
          <a:bodyPr/>
          <a:lstStyle/>
          <a:p>
            <a:fld id="{829BAD16-8FC4-48CB-A28B-DDD876A5C296}" type="slidenum">
              <a:rPr lang="en-US" smtClean="0"/>
              <a:t>‹#›</a:t>
            </a:fld>
            <a:endParaRPr lang="en-US" dirty="0"/>
          </a:p>
        </p:txBody>
      </p:sp>
    </p:spTree>
    <p:extLst>
      <p:ext uri="{BB962C8B-B14F-4D97-AF65-F5344CB8AC3E}">
        <p14:creationId xmlns:p14="http://schemas.microsoft.com/office/powerpoint/2010/main" val="15490500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F8E3B-7E7E-436F-893F-1E324CBCAD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D59158-FAFA-4990-B8A0-BEAE11E7FB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6A99C3-1CDA-4BBD-98FB-55AE16AA07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689A40-E0B4-42BC-9031-07BD64F713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8F0D10-01A4-4824-A75F-D995005E1B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440EAC-1DFD-4C69-8AE1-C698B7F5726B}"/>
              </a:ext>
            </a:extLst>
          </p:cNvPr>
          <p:cNvSpPr>
            <a:spLocks noGrp="1"/>
          </p:cNvSpPr>
          <p:nvPr>
            <p:ph type="dt" sz="half" idx="10"/>
          </p:nvPr>
        </p:nvSpPr>
        <p:spPr/>
        <p:txBody>
          <a:bodyPr/>
          <a:lstStyle/>
          <a:p>
            <a:fld id="{BAA3CFC7-81FC-4234-98F4-E7CC3DAE6B8D}" type="datetimeFigureOut">
              <a:rPr lang="en-US" smtClean="0"/>
              <a:t>5/10/2021</a:t>
            </a:fld>
            <a:endParaRPr lang="en-US" dirty="0"/>
          </a:p>
        </p:txBody>
      </p:sp>
      <p:sp>
        <p:nvSpPr>
          <p:cNvPr id="8" name="Footer Placeholder 7">
            <a:extLst>
              <a:ext uri="{FF2B5EF4-FFF2-40B4-BE49-F238E27FC236}">
                <a16:creationId xmlns:a16="http://schemas.microsoft.com/office/drawing/2014/main" id="{B479AEB4-B795-4468-B86D-14BE8FF20C4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5FE5062-F460-4885-B0AA-7B1CDB85D396}"/>
              </a:ext>
            </a:extLst>
          </p:cNvPr>
          <p:cNvSpPr>
            <a:spLocks noGrp="1"/>
          </p:cNvSpPr>
          <p:nvPr>
            <p:ph type="sldNum" sz="quarter" idx="12"/>
          </p:nvPr>
        </p:nvSpPr>
        <p:spPr/>
        <p:txBody>
          <a:bodyPr/>
          <a:lstStyle/>
          <a:p>
            <a:fld id="{829BAD16-8FC4-48CB-A28B-DDD876A5C296}" type="slidenum">
              <a:rPr lang="en-US" smtClean="0"/>
              <a:t>‹#›</a:t>
            </a:fld>
            <a:endParaRPr lang="en-US" dirty="0"/>
          </a:p>
        </p:txBody>
      </p:sp>
    </p:spTree>
    <p:extLst>
      <p:ext uri="{BB962C8B-B14F-4D97-AF65-F5344CB8AC3E}">
        <p14:creationId xmlns:p14="http://schemas.microsoft.com/office/powerpoint/2010/main" val="1110191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80038-CF7A-472F-A2E5-31EA1EFEA1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735D6E-E2F2-4586-BCB3-2D4919CDC26A}"/>
              </a:ext>
            </a:extLst>
          </p:cNvPr>
          <p:cNvSpPr>
            <a:spLocks noGrp="1"/>
          </p:cNvSpPr>
          <p:nvPr>
            <p:ph type="dt" sz="half" idx="10"/>
          </p:nvPr>
        </p:nvSpPr>
        <p:spPr/>
        <p:txBody>
          <a:bodyPr/>
          <a:lstStyle/>
          <a:p>
            <a:fld id="{BAA3CFC7-81FC-4234-98F4-E7CC3DAE6B8D}" type="datetimeFigureOut">
              <a:rPr lang="en-US" smtClean="0"/>
              <a:t>5/10/2021</a:t>
            </a:fld>
            <a:endParaRPr lang="en-US" dirty="0"/>
          </a:p>
        </p:txBody>
      </p:sp>
      <p:sp>
        <p:nvSpPr>
          <p:cNvPr id="4" name="Footer Placeholder 3">
            <a:extLst>
              <a:ext uri="{FF2B5EF4-FFF2-40B4-BE49-F238E27FC236}">
                <a16:creationId xmlns:a16="http://schemas.microsoft.com/office/drawing/2014/main" id="{94EAE235-5004-4A59-AADE-00FF2614F45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D39971C-A927-4CA7-9176-1561E8CA6BBF}"/>
              </a:ext>
            </a:extLst>
          </p:cNvPr>
          <p:cNvSpPr>
            <a:spLocks noGrp="1"/>
          </p:cNvSpPr>
          <p:nvPr>
            <p:ph type="sldNum" sz="quarter" idx="12"/>
          </p:nvPr>
        </p:nvSpPr>
        <p:spPr/>
        <p:txBody>
          <a:bodyPr/>
          <a:lstStyle/>
          <a:p>
            <a:fld id="{829BAD16-8FC4-48CB-A28B-DDD876A5C296}" type="slidenum">
              <a:rPr lang="en-US" smtClean="0"/>
              <a:t>‹#›</a:t>
            </a:fld>
            <a:endParaRPr lang="en-US" dirty="0"/>
          </a:p>
        </p:txBody>
      </p:sp>
    </p:spTree>
    <p:extLst>
      <p:ext uri="{BB962C8B-B14F-4D97-AF65-F5344CB8AC3E}">
        <p14:creationId xmlns:p14="http://schemas.microsoft.com/office/powerpoint/2010/main" val="41977854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B553D2-DBDB-4144-802F-707AF915AEC8}"/>
              </a:ext>
            </a:extLst>
          </p:cNvPr>
          <p:cNvSpPr>
            <a:spLocks noGrp="1"/>
          </p:cNvSpPr>
          <p:nvPr>
            <p:ph type="dt" sz="half" idx="10"/>
          </p:nvPr>
        </p:nvSpPr>
        <p:spPr/>
        <p:txBody>
          <a:bodyPr/>
          <a:lstStyle/>
          <a:p>
            <a:fld id="{BAA3CFC7-81FC-4234-98F4-E7CC3DAE6B8D}" type="datetimeFigureOut">
              <a:rPr lang="en-US" smtClean="0"/>
              <a:t>5/10/2021</a:t>
            </a:fld>
            <a:endParaRPr lang="en-US" dirty="0"/>
          </a:p>
        </p:txBody>
      </p:sp>
      <p:sp>
        <p:nvSpPr>
          <p:cNvPr id="3" name="Footer Placeholder 2">
            <a:extLst>
              <a:ext uri="{FF2B5EF4-FFF2-40B4-BE49-F238E27FC236}">
                <a16:creationId xmlns:a16="http://schemas.microsoft.com/office/drawing/2014/main" id="{CA1F3530-D3E8-47F9-883C-4DFADA9845D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DB52DBD-F983-4C3B-9591-B6F50D50C8EA}"/>
              </a:ext>
            </a:extLst>
          </p:cNvPr>
          <p:cNvSpPr>
            <a:spLocks noGrp="1"/>
          </p:cNvSpPr>
          <p:nvPr>
            <p:ph type="sldNum" sz="quarter" idx="12"/>
          </p:nvPr>
        </p:nvSpPr>
        <p:spPr/>
        <p:txBody>
          <a:bodyPr/>
          <a:lstStyle/>
          <a:p>
            <a:fld id="{829BAD16-8FC4-48CB-A28B-DDD876A5C296}" type="slidenum">
              <a:rPr lang="en-US" smtClean="0"/>
              <a:t>‹#›</a:t>
            </a:fld>
            <a:endParaRPr lang="en-US" dirty="0"/>
          </a:p>
        </p:txBody>
      </p:sp>
    </p:spTree>
    <p:extLst>
      <p:ext uri="{BB962C8B-B14F-4D97-AF65-F5344CB8AC3E}">
        <p14:creationId xmlns:p14="http://schemas.microsoft.com/office/powerpoint/2010/main" val="1569191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C0768-2742-40F4-B75A-303B5DA0EB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66A164-74CA-4AE4-B14F-21FBC30AA4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2BB2AF-4859-4D6C-A4AC-B67C980CEC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C239BF-CF58-4FD4-B644-3873F6F699FD}"/>
              </a:ext>
            </a:extLst>
          </p:cNvPr>
          <p:cNvSpPr>
            <a:spLocks noGrp="1"/>
          </p:cNvSpPr>
          <p:nvPr>
            <p:ph type="dt" sz="half" idx="10"/>
          </p:nvPr>
        </p:nvSpPr>
        <p:spPr/>
        <p:txBody>
          <a:bodyPr/>
          <a:lstStyle/>
          <a:p>
            <a:fld id="{BAA3CFC7-81FC-4234-98F4-E7CC3DAE6B8D}" type="datetimeFigureOut">
              <a:rPr lang="en-US" smtClean="0"/>
              <a:t>5/10/2021</a:t>
            </a:fld>
            <a:endParaRPr lang="en-US" dirty="0"/>
          </a:p>
        </p:txBody>
      </p:sp>
      <p:sp>
        <p:nvSpPr>
          <p:cNvPr id="6" name="Footer Placeholder 5">
            <a:extLst>
              <a:ext uri="{FF2B5EF4-FFF2-40B4-BE49-F238E27FC236}">
                <a16:creationId xmlns:a16="http://schemas.microsoft.com/office/drawing/2014/main" id="{C37ECD16-2816-47E7-BDE6-4456368AE44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C660FB3-4502-4FF9-BA12-C2DD9B94E62E}"/>
              </a:ext>
            </a:extLst>
          </p:cNvPr>
          <p:cNvSpPr>
            <a:spLocks noGrp="1"/>
          </p:cNvSpPr>
          <p:nvPr>
            <p:ph type="sldNum" sz="quarter" idx="12"/>
          </p:nvPr>
        </p:nvSpPr>
        <p:spPr/>
        <p:txBody>
          <a:bodyPr/>
          <a:lstStyle/>
          <a:p>
            <a:fld id="{829BAD16-8FC4-48CB-A28B-DDD876A5C296}" type="slidenum">
              <a:rPr lang="en-US" smtClean="0"/>
              <a:t>‹#›</a:t>
            </a:fld>
            <a:endParaRPr lang="en-US" dirty="0"/>
          </a:p>
        </p:txBody>
      </p:sp>
    </p:spTree>
    <p:extLst>
      <p:ext uri="{BB962C8B-B14F-4D97-AF65-F5344CB8AC3E}">
        <p14:creationId xmlns:p14="http://schemas.microsoft.com/office/powerpoint/2010/main" val="25697940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10818-BD28-4520-B624-2DB0253715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57851D-08AB-4DD9-89C0-A5D846CB5F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AF4CC85-4FD9-405E-8CA5-E9B2D64041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5900DD-88C3-41B3-8A87-F89A6A947236}"/>
              </a:ext>
            </a:extLst>
          </p:cNvPr>
          <p:cNvSpPr>
            <a:spLocks noGrp="1"/>
          </p:cNvSpPr>
          <p:nvPr>
            <p:ph type="dt" sz="half" idx="10"/>
          </p:nvPr>
        </p:nvSpPr>
        <p:spPr/>
        <p:txBody>
          <a:bodyPr/>
          <a:lstStyle/>
          <a:p>
            <a:fld id="{BAA3CFC7-81FC-4234-98F4-E7CC3DAE6B8D}" type="datetimeFigureOut">
              <a:rPr lang="en-US" smtClean="0"/>
              <a:t>5/10/2021</a:t>
            </a:fld>
            <a:endParaRPr lang="en-US" dirty="0"/>
          </a:p>
        </p:txBody>
      </p:sp>
      <p:sp>
        <p:nvSpPr>
          <p:cNvPr id="6" name="Footer Placeholder 5">
            <a:extLst>
              <a:ext uri="{FF2B5EF4-FFF2-40B4-BE49-F238E27FC236}">
                <a16:creationId xmlns:a16="http://schemas.microsoft.com/office/drawing/2014/main" id="{DBE7DEF2-41A9-4BE3-A114-59A2D4DDE0E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63512E-D507-4F53-95C9-7D8190DA6A6E}"/>
              </a:ext>
            </a:extLst>
          </p:cNvPr>
          <p:cNvSpPr>
            <a:spLocks noGrp="1"/>
          </p:cNvSpPr>
          <p:nvPr>
            <p:ph type="sldNum" sz="quarter" idx="12"/>
          </p:nvPr>
        </p:nvSpPr>
        <p:spPr/>
        <p:txBody>
          <a:bodyPr/>
          <a:lstStyle/>
          <a:p>
            <a:fld id="{829BAD16-8FC4-48CB-A28B-DDD876A5C296}" type="slidenum">
              <a:rPr lang="en-US" smtClean="0"/>
              <a:t>‹#›</a:t>
            </a:fld>
            <a:endParaRPr lang="en-US" dirty="0"/>
          </a:p>
        </p:txBody>
      </p:sp>
    </p:spTree>
    <p:extLst>
      <p:ext uri="{BB962C8B-B14F-4D97-AF65-F5344CB8AC3E}">
        <p14:creationId xmlns:p14="http://schemas.microsoft.com/office/powerpoint/2010/main" val="2996448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482531-3E70-4DEB-8E6D-E59C37F931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6CE9F4-82F5-4DF4-B6BF-458438D772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C7010-C802-4C09-AE8A-2975D01899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A3CFC7-81FC-4234-98F4-E7CC3DAE6B8D}" type="datetimeFigureOut">
              <a:rPr lang="en-US" smtClean="0"/>
              <a:t>5/10/2021</a:t>
            </a:fld>
            <a:endParaRPr lang="en-US" dirty="0"/>
          </a:p>
        </p:txBody>
      </p:sp>
      <p:sp>
        <p:nvSpPr>
          <p:cNvPr id="5" name="Footer Placeholder 4">
            <a:extLst>
              <a:ext uri="{FF2B5EF4-FFF2-40B4-BE49-F238E27FC236}">
                <a16:creationId xmlns:a16="http://schemas.microsoft.com/office/drawing/2014/main" id="{13C3F6ED-02D1-4F9F-AFB4-A0D68B4987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D2260B1-861D-4DBF-A15E-2DD66393FB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9BAD16-8FC4-48CB-A28B-DDD876A5C296}" type="slidenum">
              <a:rPr lang="en-US" smtClean="0"/>
              <a:t>‹#›</a:t>
            </a:fld>
            <a:endParaRPr lang="en-US" dirty="0"/>
          </a:p>
        </p:txBody>
      </p:sp>
    </p:spTree>
    <p:extLst>
      <p:ext uri="{BB962C8B-B14F-4D97-AF65-F5344CB8AC3E}">
        <p14:creationId xmlns:p14="http://schemas.microsoft.com/office/powerpoint/2010/main" val="150723435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4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0.emf"/></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9.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FEF4E260-B79D-41D8-90EB-C84807CD7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135" y="476778"/>
            <a:ext cx="7212450" cy="592065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6D4199-149A-426B-A012-C49ADF1201A9}"/>
              </a:ext>
            </a:extLst>
          </p:cNvPr>
          <p:cNvSpPr>
            <a:spLocks noGrp="1"/>
          </p:cNvSpPr>
          <p:nvPr>
            <p:ph type="ctrTitle"/>
          </p:nvPr>
        </p:nvSpPr>
        <p:spPr>
          <a:xfrm>
            <a:off x="-101071" y="1279294"/>
            <a:ext cx="7074329" cy="3082826"/>
          </a:xfrm>
        </p:spPr>
        <p:txBody>
          <a:bodyPr>
            <a:normAutofit/>
          </a:bodyPr>
          <a:lstStyle/>
          <a:p>
            <a:pPr algn="r"/>
            <a:r>
              <a:rPr lang="en-US" sz="3600" dirty="0">
                <a:solidFill>
                  <a:srgbClr val="FFFFFF"/>
                </a:solidFill>
                <a:latin typeface="Avenir Next LT Pro" panose="020B0504020202020204" pitchFamily="34" charset="0"/>
              </a:rPr>
              <a:t>Wisconsin’s Fox Cities:</a:t>
            </a:r>
            <a:br>
              <a:rPr lang="en-US" sz="3600" dirty="0">
                <a:solidFill>
                  <a:srgbClr val="FFFFFF"/>
                </a:solidFill>
                <a:latin typeface="Avenir Next LT Pro" panose="020B0504020202020204" pitchFamily="34" charset="0"/>
              </a:rPr>
            </a:br>
            <a:r>
              <a:rPr lang="en-US" sz="3600" dirty="0">
                <a:solidFill>
                  <a:srgbClr val="FFFFFF"/>
                </a:solidFill>
                <a:latin typeface="Avenir Next LT Pro" panose="020B0504020202020204" pitchFamily="34" charset="0"/>
              </a:rPr>
              <a:t>A Leader in Trails for Fun and </a:t>
            </a:r>
            <a:br>
              <a:rPr lang="en-US" sz="3600" dirty="0">
                <a:solidFill>
                  <a:srgbClr val="FFFFFF"/>
                </a:solidFill>
                <a:latin typeface="Avenir Next LT Pro" panose="020B0504020202020204" pitchFamily="34" charset="0"/>
              </a:rPr>
            </a:br>
            <a:r>
              <a:rPr lang="en-US" sz="3600" dirty="0">
                <a:solidFill>
                  <a:srgbClr val="FFFFFF"/>
                </a:solidFill>
                <a:latin typeface="Avenir Next LT Pro" panose="020B0504020202020204" pitchFamily="34" charset="0"/>
              </a:rPr>
              <a:t>Low-Impact Transportation</a:t>
            </a:r>
          </a:p>
        </p:txBody>
      </p:sp>
      <p:sp>
        <p:nvSpPr>
          <p:cNvPr id="7" name="Subtitle 6">
            <a:extLst>
              <a:ext uri="{FF2B5EF4-FFF2-40B4-BE49-F238E27FC236}">
                <a16:creationId xmlns:a16="http://schemas.microsoft.com/office/drawing/2014/main" id="{15AE7271-353F-4295-85A9-C73A3EF6F25E}"/>
              </a:ext>
            </a:extLst>
          </p:cNvPr>
          <p:cNvSpPr>
            <a:spLocks noGrp="1"/>
          </p:cNvSpPr>
          <p:nvPr>
            <p:ph type="subTitle" idx="1"/>
          </p:nvPr>
        </p:nvSpPr>
        <p:spPr>
          <a:xfrm>
            <a:off x="13173" y="4515749"/>
            <a:ext cx="6999459" cy="774706"/>
          </a:xfrm>
        </p:spPr>
        <p:txBody>
          <a:bodyPr>
            <a:noAutofit/>
          </a:bodyPr>
          <a:lstStyle/>
          <a:p>
            <a:pPr algn="r">
              <a:lnSpc>
                <a:spcPct val="120000"/>
              </a:lnSpc>
            </a:pPr>
            <a:r>
              <a:rPr lang="en-US" sz="1600" dirty="0">
                <a:solidFill>
                  <a:srgbClr val="FFFFFF"/>
                </a:solidFill>
                <a:latin typeface="Avenir Next LT Pro Light" panose="020B0304020202020204" pitchFamily="34" charset="0"/>
              </a:rPr>
              <a:t>Municipalities plan $24 million in </a:t>
            </a:r>
            <a:br>
              <a:rPr lang="en-US" sz="1600" dirty="0">
                <a:solidFill>
                  <a:srgbClr val="FFFFFF"/>
                </a:solidFill>
                <a:latin typeface="Avenir Next LT Pro Light" panose="020B0304020202020204" pitchFamily="34" charset="0"/>
              </a:rPr>
            </a:br>
            <a:r>
              <a:rPr lang="en-US" sz="1600" dirty="0">
                <a:solidFill>
                  <a:srgbClr val="FFFFFF"/>
                </a:solidFill>
                <a:latin typeface="Avenir Next LT Pro Light" panose="020B0304020202020204" pitchFamily="34" charset="0"/>
              </a:rPr>
              <a:t>trail construction by 2025</a:t>
            </a:r>
          </a:p>
        </p:txBody>
      </p:sp>
      <p:cxnSp>
        <p:nvCxnSpPr>
          <p:cNvPr id="31" name="Straight Connector 30">
            <a:extLst>
              <a:ext uri="{FF2B5EF4-FFF2-40B4-BE49-F238E27FC236}">
                <a16:creationId xmlns:a16="http://schemas.microsoft.com/office/drawing/2014/main" id="{0686AD50-C6DC-4D98-A467-9AC1F3C2D8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30880" y="4424906"/>
            <a:ext cx="36576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241208F6-8B1C-4098-9388-150BC8E44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452" y="476778"/>
            <a:ext cx="3864383" cy="5920653"/>
          </a:xfrm>
          <a:prstGeom prst="rect">
            <a:avLst/>
          </a:pr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descr="Universal Access">
            <a:extLst>
              <a:ext uri="{FF2B5EF4-FFF2-40B4-BE49-F238E27FC236}">
                <a16:creationId xmlns:a16="http://schemas.microsoft.com/office/drawing/2014/main" id="{E1A971BD-EA0E-4355-99D1-B27E648521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8848434" y="3540081"/>
            <a:ext cx="1484125" cy="1508249"/>
          </a:xfrm>
          <a:prstGeom prst="rect">
            <a:avLst/>
          </a:prstGeom>
        </p:spPr>
      </p:pic>
      <p:pic>
        <p:nvPicPr>
          <p:cNvPr id="18" name="Graphic 17" descr="Cycling">
            <a:extLst>
              <a:ext uri="{FF2B5EF4-FFF2-40B4-BE49-F238E27FC236}">
                <a16:creationId xmlns:a16="http://schemas.microsoft.com/office/drawing/2014/main" id="{AD7AC6B4-2C1C-4816-BE31-28F1E2218D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9077504" y="689818"/>
            <a:ext cx="1181494" cy="1188720"/>
          </a:xfrm>
          <a:prstGeom prst="rect">
            <a:avLst/>
          </a:prstGeom>
        </p:spPr>
      </p:pic>
      <p:pic>
        <p:nvPicPr>
          <p:cNvPr id="20" name="Graphic 19" descr="Hike">
            <a:extLst>
              <a:ext uri="{FF2B5EF4-FFF2-40B4-BE49-F238E27FC236}">
                <a16:creationId xmlns:a16="http://schemas.microsoft.com/office/drawing/2014/main" id="{9BB2CD60-0C75-4EC3-AD80-897BEC597D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9066428" y="2235269"/>
            <a:ext cx="1181493" cy="1188720"/>
          </a:xfrm>
          <a:prstGeom prst="rect">
            <a:avLst/>
          </a:prstGeom>
        </p:spPr>
      </p:pic>
      <p:pic>
        <p:nvPicPr>
          <p:cNvPr id="23" name="Graphic 22" descr="Fishing">
            <a:extLst>
              <a:ext uri="{FF2B5EF4-FFF2-40B4-BE49-F238E27FC236}">
                <a16:creationId xmlns:a16="http://schemas.microsoft.com/office/drawing/2014/main" id="{FB780D9A-011B-4F48-B722-6E1DB72F170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01370" y="5074026"/>
            <a:ext cx="1188720" cy="1188720"/>
          </a:xfrm>
          <a:prstGeom prst="rect">
            <a:avLst/>
          </a:prstGeom>
        </p:spPr>
      </p:pic>
      <p:pic>
        <p:nvPicPr>
          <p:cNvPr id="4" name="Picture 3">
            <a:extLst>
              <a:ext uri="{FF2B5EF4-FFF2-40B4-BE49-F238E27FC236}">
                <a16:creationId xmlns:a16="http://schemas.microsoft.com/office/drawing/2014/main" id="{111ADE6C-4969-47CB-842F-293EA13A23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27155" y="601634"/>
            <a:ext cx="2093593" cy="2225541"/>
          </a:xfrm>
          <a:prstGeom prst="rect">
            <a:avLst/>
          </a:prstGeom>
        </p:spPr>
      </p:pic>
      <p:sp>
        <p:nvSpPr>
          <p:cNvPr id="3" name="TextBox 2">
            <a:extLst>
              <a:ext uri="{FF2B5EF4-FFF2-40B4-BE49-F238E27FC236}">
                <a16:creationId xmlns:a16="http://schemas.microsoft.com/office/drawing/2014/main" id="{30C24879-F2E5-4C7C-ABC7-ADC83D8AA030}"/>
              </a:ext>
            </a:extLst>
          </p:cNvPr>
          <p:cNvSpPr txBox="1"/>
          <p:nvPr/>
        </p:nvSpPr>
        <p:spPr>
          <a:xfrm>
            <a:off x="583840" y="5387739"/>
            <a:ext cx="6428792" cy="574516"/>
          </a:xfrm>
          <a:prstGeom prst="rect">
            <a:avLst/>
          </a:prstGeom>
          <a:noFill/>
        </p:spPr>
        <p:txBody>
          <a:bodyPr wrap="square" rtlCol="0">
            <a:spAutoFit/>
          </a:bodyPr>
          <a:lstStyle/>
          <a:p>
            <a:pPr algn="r">
              <a:lnSpc>
                <a:spcPts val="1600"/>
              </a:lnSpc>
            </a:pPr>
            <a:r>
              <a:rPr lang="en-US" sz="1400" dirty="0">
                <a:solidFill>
                  <a:srgbClr val="FFFFFF"/>
                </a:solidFill>
                <a:latin typeface="Avenir Next LT Pro Light" panose="020B0304020202020204" pitchFamily="34" charset="0"/>
              </a:rPr>
              <a:t>Compiled by Community Foundation for the Fox Valley Region</a:t>
            </a:r>
          </a:p>
          <a:p>
            <a:pPr algn="r"/>
            <a:r>
              <a:rPr lang="en-US" dirty="0">
                <a:solidFill>
                  <a:srgbClr val="FFFFFF"/>
                </a:solidFill>
                <a:latin typeface="Avenir Next LT Pro Light" panose="020B0304020202020204" pitchFamily="34" charset="0"/>
              </a:rPr>
              <a:t>June 2021</a:t>
            </a:r>
          </a:p>
        </p:txBody>
      </p:sp>
    </p:spTree>
    <p:extLst>
      <p:ext uri="{BB962C8B-B14F-4D97-AF65-F5344CB8AC3E}">
        <p14:creationId xmlns:p14="http://schemas.microsoft.com/office/powerpoint/2010/main" val="107171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close up of a map&#10;&#10;Description automatically generated">
            <a:extLst>
              <a:ext uri="{FF2B5EF4-FFF2-40B4-BE49-F238E27FC236}">
                <a16:creationId xmlns:a16="http://schemas.microsoft.com/office/drawing/2014/main" id="{AD1BE4BB-1DB3-4069-A2C6-2F091FCAF523}"/>
              </a:ext>
            </a:extLst>
          </p:cNvPr>
          <p:cNvPicPr>
            <a:picLocks noChangeAspect="1"/>
          </p:cNvPicPr>
          <p:nvPr/>
        </p:nvPicPr>
        <p:blipFill rotWithShape="1">
          <a:blip r:embed="rId2">
            <a:extLst>
              <a:ext uri="{28A0092B-C50C-407E-A947-70E740481C1C}">
                <a14:useLocalDpi xmlns:a14="http://schemas.microsoft.com/office/drawing/2010/main" val="0"/>
              </a:ext>
            </a:extLst>
          </a:blip>
          <a:srcRect b="12451"/>
          <a:stretch/>
        </p:blipFill>
        <p:spPr>
          <a:xfrm>
            <a:off x="20" y="-540764"/>
            <a:ext cx="12191980" cy="6857990"/>
          </a:xfrm>
          <a:prstGeom prst="rect">
            <a:avLst/>
          </a:prstGeom>
        </p:spPr>
      </p:pic>
      <p:sp>
        <p:nvSpPr>
          <p:cNvPr id="17"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2" name="Title 1">
            <a:extLst>
              <a:ext uri="{FF2B5EF4-FFF2-40B4-BE49-F238E27FC236}">
                <a16:creationId xmlns:a16="http://schemas.microsoft.com/office/drawing/2014/main" id="{7B60E757-15DC-475D-89F6-14301A08B900}"/>
              </a:ext>
            </a:extLst>
          </p:cNvPr>
          <p:cNvSpPr>
            <a:spLocks noGrp="1"/>
          </p:cNvSpPr>
          <p:nvPr>
            <p:ph type="ctrTitle"/>
          </p:nvPr>
        </p:nvSpPr>
        <p:spPr>
          <a:xfrm>
            <a:off x="8022021" y="3231931"/>
            <a:ext cx="3852041" cy="2746082"/>
          </a:xfrm>
        </p:spPr>
        <p:txBody>
          <a:bodyPr>
            <a:normAutofit/>
          </a:bodyPr>
          <a:lstStyle/>
          <a:p>
            <a:r>
              <a:rPr lang="en-US" sz="3700" dirty="0"/>
              <a:t>Outagamie County</a:t>
            </a:r>
            <a:br>
              <a:rPr lang="en-US" sz="3700" dirty="0"/>
            </a:br>
            <a:r>
              <a:rPr lang="en-US" sz="3700" dirty="0"/>
              <a:t>Plamann Park Trails</a:t>
            </a:r>
            <a:br>
              <a:rPr lang="en-US" sz="3700" dirty="0"/>
            </a:br>
            <a:br>
              <a:rPr lang="en-US" sz="3700" dirty="0"/>
            </a:br>
            <a:r>
              <a:rPr lang="en-US" sz="3700" dirty="0"/>
              <a:t>$1.2 million</a:t>
            </a:r>
          </a:p>
        </p:txBody>
      </p:sp>
      <p:cxnSp>
        <p:nvCxnSpPr>
          <p:cNvPr id="18" name="Straight Connector 14">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3099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B03FA806-0D5F-440F-AABC-8B7BC8C6B959}"/>
              </a:ext>
            </a:extLst>
          </p:cNvPr>
          <p:cNvPicPr>
            <a:picLocks noChangeAspect="1"/>
          </p:cNvPicPr>
          <p:nvPr/>
        </p:nvPicPr>
        <p:blipFill rotWithShape="1">
          <a:blip r:embed="rId3">
            <a:extLst>
              <a:ext uri="{28A0092B-C50C-407E-A947-70E740481C1C}">
                <a14:useLocalDpi xmlns:a14="http://schemas.microsoft.com/office/drawing/2010/main" val="0"/>
              </a:ext>
            </a:extLst>
          </a:blip>
          <a:srcRect r="-1" b="31003"/>
          <a:stretch/>
        </p:blipFill>
        <p:spPr>
          <a:xfrm>
            <a:off x="320040" y="320040"/>
            <a:ext cx="11548872" cy="4462272"/>
          </a:xfrm>
          <a:prstGeom prst="rect">
            <a:avLst/>
          </a:prstGeom>
        </p:spPr>
      </p:pic>
      <p:sp>
        <p:nvSpPr>
          <p:cNvPr id="21" name="Rectangle 16">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892040"/>
            <a:ext cx="11548872" cy="1645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8860F-2EC1-4134-A8DF-85EAFC769952}"/>
              </a:ext>
            </a:extLst>
          </p:cNvPr>
          <p:cNvSpPr>
            <a:spLocks noGrp="1"/>
          </p:cNvSpPr>
          <p:nvPr>
            <p:ph type="ctrTitle"/>
          </p:nvPr>
        </p:nvSpPr>
        <p:spPr>
          <a:xfrm>
            <a:off x="4329407" y="4949190"/>
            <a:ext cx="7639726" cy="817128"/>
          </a:xfrm>
        </p:spPr>
        <p:txBody>
          <a:bodyPr anchor="ctr">
            <a:normAutofit/>
          </a:bodyPr>
          <a:lstStyle/>
          <a:p>
            <a:pPr algn="l"/>
            <a:r>
              <a:rPr lang="en-US" sz="3200" dirty="0">
                <a:solidFill>
                  <a:schemeClr val="bg1"/>
                </a:solidFill>
                <a:latin typeface="Avenir Next LT Pro" panose="020B0504020202020204" pitchFamily="34" charset="0"/>
              </a:rPr>
              <a:t>Menasha 2022: Water St. Corridor Trail</a:t>
            </a:r>
          </a:p>
        </p:txBody>
      </p:sp>
      <p:sp>
        <p:nvSpPr>
          <p:cNvPr id="3" name="Subtitle 2">
            <a:extLst>
              <a:ext uri="{FF2B5EF4-FFF2-40B4-BE49-F238E27FC236}">
                <a16:creationId xmlns:a16="http://schemas.microsoft.com/office/drawing/2014/main" id="{0F2105F0-2EAC-451E-BBBA-B06FF00DA2AD}"/>
              </a:ext>
            </a:extLst>
          </p:cNvPr>
          <p:cNvSpPr>
            <a:spLocks noGrp="1"/>
          </p:cNvSpPr>
          <p:nvPr>
            <p:ph type="subTitle" idx="1"/>
          </p:nvPr>
        </p:nvSpPr>
        <p:spPr>
          <a:xfrm>
            <a:off x="418801" y="4892040"/>
            <a:ext cx="3543898" cy="1393686"/>
          </a:xfrm>
        </p:spPr>
        <p:txBody>
          <a:bodyPr anchor="ctr">
            <a:normAutofit lnSpcReduction="10000"/>
          </a:bodyPr>
          <a:lstStyle/>
          <a:p>
            <a:pPr algn="r"/>
            <a:r>
              <a:rPr lang="en-US" sz="2200" dirty="0">
                <a:solidFill>
                  <a:schemeClr val="bg2"/>
                </a:solidFill>
              </a:rPr>
              <a:t>.</a:t>
            </a:r>
          </a:p>
          <a:p>
            <a:r>
              <a:rPr lang="en-US" b="1" dirty="0">
                <a:solidFill>
                  <a:schemeClr val="bg2"/>
                </a:solidFill>
                <a:latin typeface="Avenir Next LT Pro" panose="020B0504020202020204" pitchFamily="34" charset="0"/>
              </a:rPr>
              <a:t>Nature’s Way Trail </a:t>
            </a:r>
            <a:r>
              <a:rPr lang="en-US" dirty="0">
                <a:solidFill>
                  <a:schemeClr val="bg2"/>
                </a:solidFill>
                <a:latin typeface="Avenir Next LT Pro" panose="020B0504020202020204" pitchFamily="34" charset="0"/>
              </a:rPr>
              <a:t>extension done: $250,000</a:t>
            </a:r>
          </a:p>
        </p:txBody>
      </p:sp>
      <p:cxnSp>
        <p:nvCxnSpPr>
          <p:cNvPr id="22" name="Straight Connector 18">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64106"/>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22C01A9-3CB0-4450-950C-ECD67BEFC1D2}"/>
              </a:ext>
            </a:extLst>
          </p:cNvPr>
          <p:cNvSpPr txBox="1"/>
          <p:nvPr/>
        </p:nvSpPr>
        <p:spPr>
          <a:xfrm>
            <a:off x="4357393" y="5577840"/>
            <a:ext cx="5089876" cy="707886"/>
          </a:xfrm>
          <a:prstGeom prst="rect">
            <a:avLst/>
          </a:prstGeom>
          <a:noFill/>
        </p:spPr>
        <p:txBody>
          <a:bodyPr wrap="square" rtlCol="0">
            <a:spAutoFit/>
          </a:bodyPr>
          <a:lstStyle/>
          <a:p>
            <a:r>
              <a:rPr lang="en-US" sz="2000" dirty="0">
                <a:solidFill>
                  <a:schemeClr val="bg2"/>
                </a:solidFill>
                <a:latin typeface="Avenir Next LT Pro Light" panose="020B0304020202020204" pitchFamily="34" charset="0"/>
              </a:rPr>
              <a:t>Will connect downtown Menasha with the Friendship Trail Trestle by navigation canal.</a:t>
            </a:r>
            <a:endParaRPr lang="en-US" sz="2000" dirty="0">
              <a:latin typeface="Avenir Next LT Pro Light" panose="020B0304020202020204" pitchFamily="34" charset="0"/>
            </a:endParaRPr>
          </a:p>
        </p:txBody>
      </p:sp>
      <p:sp>
        <p:nvSpPr>
          <p:cNvPr id="8" name="TextBox 7">
            <a:extLst>
              <a:ext uri="{FF2B5EF4-FFF2-40B4-BE49-F238E27FC236}">
                <a16:creationId xmlns:a16="http://schemas.microsoft.com/office/drawing/2014/main" id="{A69CA45C-F4F3-42A5-8225-CB77C07A549A}"/>
              </a:ext>
            </a:extLst>
          </p:cNvPr>
          <p:cNvSpPr txBox="1"/>
          <p:nvPr/>
        </p:nvSpPr>
        <p:spPr>
          <a:xfrm>
            <a:off x="9516528" y="5551712"/>
            <a:ext cx="2361345" cy="923330"/>
          </a:xfrm>
          <a:prstGeom prst="rect">
            <a:avLst/>
          </a:prstGeom>
          <a:noFill/>
        </p:spPr>
        <p:txBody>
          <a:bodyPr wrap="square" rtlCol="0">
            <a:spAutoFit/>
          </a:bodyPr>
          <a:lstStyle/>
          <a:p>
            <a:r>
              <a:rPr lang="en-US" sz="3600" dirty="0">
                <a:solidFill>
                  <a:schemeClr val="bg2"/>
                </a:solidFill>
                <a:latin typeface="Avenir Next LT Pro" panose="020B0504020202020204" pitchFamily="34" charset="0"/>
              </a:rPr>
              <a:t>$350,000</a:t>
            </a:r>
            <a:br>
              <a:rPr lang="en-US" sz="1600" dirty="0">
                <a:solidFill>
                  <a:schemeClr val="bg2"/>
                </a:solidFill>
                <a:latin typeface="Avenir Next LT Pro" panose="020B0504020202020204" pitchFamily="34" charset="0"/>
              </a:rPr>
            </a:br>
            <a:endParaRPr lang="en-US" dirty="0"/>
          </a:p>
        </p:txBody>
      </p:sp>
    </p:spTree>
    <p:extLst>
      <p:ext uri="{BB962C8B-B14F-4D97-AF65-F5344CB8AC3E}">
        <p14:creationId xmlns:p14="http://schemas.microsoft.com/office/powerpoint/2010/main" val="140276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86295E7F-EA66-480B-B001-C8BE7CD61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A4E3CE-5D08-401C-9F1C-9F38348A8F38}"/>
              </a:ext>
            </a:extLst>
          </p:cNvPr>
          <p:cNvSpPr>
            <a:spLocks noGrp="1"/>
          </p:cNvSpPr>
          <p:nvPr>
            <p:ph type="ctrTitle"/>
          </p:nvPr>
        </p:nvSpPr>
        <p:spPr>
          <a:xfrm>
            <a:off x="1635361" y="4996589"/>
            <a:ext cx="4115336" cy="1645920"/>
          </a:xfrm>
        </p:spPr>
        <p:txBody>
          <a:bodyPr anchor="ctr">
            <a:normAutofit/>
          </a:bodyPr>
          <a:lstStyle/>
          <a:p>
            <a:pPr algn="r"/>
            <a:r>
              <a:rPr lang="en-US" sz="4100" dirty="0">
                <a:solidFill>
                  <a:srgbClr val="FFFFFF"/>
                </a:solidFill>
                <a:latin typeface="Avenir Next LT Pro" panose="020B0504020202020204" pitchFamily="34" charset="0"/>
              </a:rPr>
              <a:t>Neenah</a:t>
            </a:r>
            <a:br>
              <a:rPr lang="en-US" sz="4100" dirty="0">
                <a:solidFill>
                  <a:srgbClr val="FFFFFF"/>
                </a:solidFill>
                <a:latin typeface="Avenir Next LT Pro" panose="020B0504020202020204" pitchFamily="34" charset="0"/>
              </a:rPr>
            </a:br>
            <a:r>
              <a:rPr lang="en-US" sz="4100" dirty="0">
                <a:solidFill>
                  <a:srgbClr val="FFFFFF"/>
                </a:solidFill>
                <a:latin typeface="Avenir Next LT Pro" panose="020B0504020202020204" pitchFamily="34" charset="0"/>
              </a:rPr>
              <a:t>Arrowhead Park</a:t>
            </a:r>
            <a:br>
              <a:rPr lang="en-US" sz="4100" dirty="0">
                <a:solidFill>
                  <a:srgbClr val="FFFFFF"/>
                </a:solidFill>
                <a:latin typeface="Avenir Next LT Pro" panose="020B0504020202020204" pitchFamily="34" charset="0"/>
              </a:rPr>
            </a:br>
            <a:endParaRPr lang="en-US" sz="2000" dirty="0">
              <a:solidFill>
                <a:srgbClr val="FFFFFF"/>
              </a:solidFill>
              <a:latin typeface="Avenir Next LT Pro" panose="020B0504020202020204" pitchFamily="34" charset="0"/>
            </a:endParaRPr>
          </a:p>
        </p:txBody>
      </p:sp>
      <p:sp>
        <p:nvSpPr>
          <p:cNvPr id="3" name="Subtitle 2">
            <a:extLst>
              <a:ext uri="{FF2B5EF4-FFF2-40B4-BE49-F238E27FC236}">
                <a16:creationId xmlns:a16="http://schemas.microsoft.com/office/drawing/2014/main" id="{675F8A3D-0853-47B0-A025-AE76D88AFA6D}"/>
              </a:ext>
            </a:extLst>
          </p:cNvPr>
          <p:cNvSpPr>
            <a:spLocks noGrp="1"/>
          </p:cNvSpPr>
          <p:nvPr>
            <p:ph type="subTitle" idx="1"/>
          </p:nvPr>
        </p:nvSpPr>
        <p:spPr>
          <a:xfrm>
            <a:off x="5902983" y="5059994"/>
            <a:ext cx="2299850" cy="1408237"/>
          </a:xfrm>
        </p:spPr>
        <p:txBody>
          <a:bodyPr anchor="ctr">
            <a:normAutofit/>
          </a:bodyPr>
          <a:lstStyle/>
          <a:p>
            <a:pPr algn="l"/>
            <a:r>
              <a:rPr lang="en-US" sz="3200" dirty="0">
                <a:solidFill>
                  <a:srgbClr val="FFC000"/>
                </a:solidFill>
                <a:latin typeface="Avenir Next LT Pro" panose="020B0504020202020204" pitchFamily="34" charset="0"/>
              </a:rPr>
              <a:t>Up to $2M in trails  </a:t>
            </a:r>
            <a:br>
              <a:rPr lang="en-US" sz="3200" dirty="0">
                <a:solidFill>
                  <a:srgbClr val="FFC000"/>
                </a:solidFill>
                <a:latin typeface="Avenir Next LT Pro" panose="020B0504020202020204" pitchFamily="34" charset="0"/>
              </a:rPr>
            </a:br>
            <a:r>
              <a:rPr lang="en-US" sz="3200" dirty="0">
                <a:solidFill>
                  <a:srgbClr val="FFC000"/>
                </a:solidFill>
                <a:latin typeface="Avenir Next LT Pro" panose="020B0504020202020204" pitchFamily="34" charset="0"/>
              </a:rPr>
              <a:t>by 2024</a:t>
            </a:r>
          </a:p>
        </p:txBody>
      </p:sp>
      <p:pic>
        <p:nvPicPr>
          <p:cNvPr id="11" name="Picture 10" descr="A picture containing outdoor, grass, water, nature&#10;&#10;Description automatically generated">
            <a:extLst>
              <a:ext uri="{FF2B5EF4-FFF2-40B4-BE49-F238E27FC236}">
                <a16:creationId xmlns:a16="http://schemas.microsoft.com/office/drawing/2014/main" id="{316B8850-E329-4773-BB3B-B22D327186CD}"/>
              </a:ext>
            </a:extLst>
          </p:cNvPr>
          <p:cNvPicPr>
            <a:picLocks noChangeAspect="1"/>
          </p:cNvPicPr>
          <p:nvPr/>
        </p:nvPicPr>
        <p:blipFill rotWithShape="1">
          <a:blip r:embed="rId3">
            <a:extLst>
              <a:ext uri="{28A0092B-C50C-407E-A947-70E740481C1C}">
                <a14:useLocalDpi xmlns:a14="http://schemas.microsoft.com/office/drawing/2010/main" val="0"/>
              </a:ext>
            </a:extLst>
          </a:blip>
          <a:srcRect t="29237" r="-1" b="4867"/>
          <a:stretch/>
        </p:blipFill>
        <p:spPr>
          <a:xfrm>
            <a:off x="320040" y="384083"/>
            <a:ext cx="11548872" cy="4280662"/>
          </a:xfrm>
          <a:prstGeom prst="rect">
            <a:avLst/>
          </a:prstGeom>
        </p:spPr>
      </p:pic>
      <p:cxnSp>
        <p:nvCxnSpPr>
          <p:cNvPr id="21" name="Straight Connector 17">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F307EEA-43E2-40D6-962F-CAF897192998}"/>
              </a:ext>
            </a:extLst>
          </p:cNvPr>
          <p:cNvSpPr/>
          <p:nvPr/>
        </p:nvSpPr>
        <p:spPr>
          <a:xfrm>
            <a:off x="8691417" y="4996589"/>
            <a:ext cx="2682599" cy="1477328"/>
          </a:xfrm>
          <a:prstGeom prst="rect">
            <a:avLst/>
          </a:prstGeom>
        </p:spPr>
        <p:txBody>
          <a:bodyPr wrap="square">
            <a:spAutoFit/>
          </a:bodyPr>
          <a:lstStyle/>
          <a:p>
            <a:r>
              <a:rPr lang="en-US" b="1" dirty="0">
                <a:solidFill>
                  <a:srgbClr val="FFFFFF"/>
                </a:solidFill>
                <a:latin typeface="Avenir Next LT Pro" panose="020B0504020202020204" pitchFamily="34" charset="0"/>
              </a:rPr>
              <a:t>Other Projects:  </a:t>
            </a:r>
            <a:r>
              <a:rPr lang="en-US" dirty="0">
                <a:solidFill>
                  <a:srgbClr val="FFFFFF"/>
                </a:solidFill>
                <a:latin typeface="Avenir Next LT Pro Light" panose="020B0304020202020204" pitchFamily="34" charset="0"/>
              </a:rPr>
              <a:t>Jeweler’s Park Trail</a:t>
            </a:r>
            <a:br>
              <a:rPr lang="en-US" dirty="0">
                <a:solidFill>
                  <a:srgbClr val="FFFFFF"/>
                </a:solidFill>
                <a:latin typeface="Avenir Next LT Pro Light" panose="020B0304020202020204" pitchFamily="34" charset="0"/>
              </a:rPr>
            </a:br>
            <a:r>
              <a:rPr lang="en-US" dirty="0">
                <a:solidFill>
                  <a:srgbClr val="FFFFFF"/>
                </a:solidFill>
                <a:latin typeface="Avenir Next LT Pro Light" panose="020B0304020202020204" pitchFamily="34" charset="0"/>
              </a:rPr>
              <a:t>$1.1 million</a:t>
            </a:r>
            <a:br>
              <a:rPr lang="en-US" dirty="0">
                <a:solidFill>
                  <a:srgbClr val="FFFFFF"/>
                </a:solidFill>
                <a:latin typeface="Avenir Next LT Pro Light" panose="020B0304020202020204" pitchFamily="34" charset="0"/>
              </a:rPr>
            </a:br>
            <a:r>
              <a:rPr lang="en-US" dirty="0">
                <a:solidFill>
                  <a:srgbClr val="FFFFFF"/>
                </a:solidFill>
                <a:latin typeface="Avenir Next LT Pro Light" panose="020B0304020202020204" pitchFamily="34" charset="0"/>
              </a:rPr>
              <a:t>Connects </a:t>
            </a:r>
            <a:r>
              <a:rPr lang="en-US" dirty="0" err="1">
                <a:solidFill>
                  <a:srgbClr val="FFFFFF"/>
                </a:solidFill>
                <a:latin typeface="Avenir Next LT Pro Light" panose="020B0304020202020204" pitchFamily="34" charset="0"/>
              </a:rPr>
              <a:t>Bridgewood</a:t>
            </a:r>
            <a:r>
              <a:rPr lang="en-US" dirty="0">
                <a:solidFill>
                  <a:srgbClr val="FFFFFF"/>
                </a:solidFill>
                <a:latin typeface="Avenir Next LT Pro Light" panose="020B0304020202020204" pitchFamily="34" charset="0"/>
              </a:rPr>
              <a:t> Trail to Breezewood </a:t>
            </a:r>
            <a:endParaRPr lang="en-US" dirty="0">
              <a:latin typeface="Avenir Next LT Pro Light" panose="020B0304020202020204" pitchFamily="34" charset="0"/>
            </a:endParaRPr>
          </a:p>
        </p:txBody>
      </p:sp>
    </p:spTree>
    <p:extLst>
      <p:ext uri="{BB962C8B-B14F-4D97-AF65-F5344CB8AC3E}">
        <p14:creationId xmlns:p14="http://schemas.microsoft.com/office/powerpoint/2010/main" val="3546219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B1D2BAA-B341-4B95-8538-263FDCD0C3DE}"/>
              </a:ext>
            </a:extLst>
          </p:cNvPr>
          <p:cNvSpPr/>
          <p:nvPr/>
        </p:nvSpPr>
        <p:spPr>
          <a:xfrm>
            <a:off x="411987" y="789770"/>
            <a:ext cx="11439858" cy="8949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1B68BB1-5E00-4842-919F-D77808A2AD5C}"/>
              </a:ext>
            </a:extLst>
          </p:cNvPr>
          <p:cNvSpPr/>
          <p:nvPr/>
        </p:nvSpPr>
        <p:spPr>
          <a:xfrm>
            <a:off x="440934" y="820093"/>
            <a:ext cx="815828" cy="8292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descr="A close up of a logo&#10;&#10;Description automatically generated">
            <a:extLst>
              <a:ext uri="{FF2B5EF4-FFF2-40B4-BE49-F238E27FC236}">
                <a16:creationId xmlns:a16="http://schemas.microsoft.com/office/drawing/2014/main" id="{31445ACB-8F59-4AD2-92EA-E294BB8B4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456" y="884104"/>
            <a:ext cx="775636" cy="765471"/>
          </a:xfrm>
          <a:prstGeom prst="rect">
            <a:avLst/>
          </a:prstGeom>
        </p:spPr>
      </p:pic>
      <p:graphicFrame>
        <p:nvGraphicFramePr>
          <p:cNvPr id="6" name="Table 25">
            <a:extLst>
              <a:ext uri="{FF2B5EF4-FFF2-40B4-BE49-F238E27FC236}">
                <a16:creationId xmlns:a16="http://schemas.microsoft.com/office/drawing/2014/main" id="{8ECD1940-9159-489C-B522-E67A2CF85170}"/>
              </a:ext>
            </a:extLst>
          </p:cNvPr>
          <p:cNvGraphicFramePr>
            <a:graphicFrameLocks noGrp="1"/>
          </p:cNvGraphicFramePr>
          <p:nvPr>
            <p:extLst>
              <p:ext uri="{D42A27DB-BD31-4B8C-83A1-F6EECF244321}">
                <p14:modId xmlns:p14="http://schemas.microsoft.com/office/powerpoint/2010/main" val="2923954395"/>
              </p:ext>
            </p:extLst>
          </p:nvPr>
        </p:nvGraphicFramePr>
        <p:xfrm>
          <a:off x="384077" y="1764691"/>
          <a:ext cx="5896144" cy="4589042"/>
        </p:xfrm>
        <a:graphic>
          <a:graphicData uri="http://schemas.openxmlformats.org/drawingml/2006/table">
            <a:tbl>
              <a:tblPr firstRow="1" bandRow="1">
                <a:tableStyleId>{5C22544A-7EE6-4342-B048-85BDC9FD1C3A}</a:tableStyleId>
              </a:tblPr>
              <a:tblGrid>
                <a:gridCol w="1431066">
                  <a:extLst>
                    <a:ext uri="{9D8B030D-6E8A-4147-A177-3AD203B41FA5}">
                      <a16:colId xmlns:a16="http://schemas.microsoft.com/office/drawing/2014/main" val="3269281650"/>
                    </a:ext>
                  </a:extLst>
                </a:gridCol>
                <a:gridCol w="2268631">
                  <a:extLst>
                    <a:ext uri="{9D8B030D-6E8A-4147-A177-3AD203B41FA5}">
                      <a16:colId xmlns:a16="http://schemas.microsoft.com/office/drawing/2014/main" val="1220318088"/>
                    </a:ext>
                  </a:extLst>
                </a:gridCol>
                <a:gridCol w="1010572">
                  <a:extLst>
                    <a:ext uri="{9D8B030D-6E8A-4147-A177-3AD203B41FA5}">
                      <a16:colId xmlns:a16="http://schemas.microsoft.com/office/drawing/2014/main" val="306142385"/>
                    </a:ext>
                  </a:extLst>
                </a:gridCol>
                <a:gridCol w="1185875">
                  <a:extLst>
                    <a:ext uri="{9D8B030D-6E8A-4147-A177-3AD203B41FA5}">
                      <a16:colId xmlns:a16="http://schemas.microsoft.com/office/drawing/2014/main" val="2055906121"/>
                    </a:ext>
                  </a:extLst>
                </a:gridCol>
              </a:tblGrid>
              <a:tr h="292918">
                <a:tc gridSpan="4">
                  <a:txBody>
                    <a:bodyPr/>
                    <a:lstStyle/>
                    <a:p>
                      <a:r>
                        <a:rPr lang="en-US" sz="1200" dirty="0"/>
                        <a:t>2020</a:t>
                      </a:r>
                    </a:p>
                  </a:txBody>
                  <a:tcPr/>
                </a:tc>
                <a:tc hMerge="1">
                  <a:txBody>
                    <a:bodyPr/>
                    <a:lstStyle/>
                    <a:p>
                      <a:endParaRPr lang="en-US" dirty="0"/>
                    </a:p>
                  </a:txBody>
                  <a:tcPr/>
                </a:tc>
                <a:tc hMerge="1">
                  <a:txBody>
                    <a:bodyPr/>
                    <a:lstStyle/>
                    <a:p>
                      <a:endParaRPr lang="en-US" sz="1200" dirty="0"/>
                    </a:p>
                  </a:txBody>
                  <a:tcPr/>
                </a:tc>
                <a:tc hMerge="1">
                  <a:txBody>
                    <a:bodyPr/>
                    <a:lstStyle/>
                    <a:p>
                      <a:endParaRPr lang="en-US" dirty="0"/>
                    </a:p>
                  </a:txBody>
                  <a:tcPr/>
                </a:tc>
                <a:extLst>
                  <a:ext uri="{0D108BD9-81ED-4DB2-BD59-A6C34878D82A}">
                    <a16:rowId xmlns:a16="http://schemas.microsoft.com/office/drawing/2014/main" val="1433399906"/>
                  </a:ext>
                </a:extLst>
              </a:tr>
              <a:tr h="585835">
                <a:tc>
                  <a:txBody>
                    <a:bodyPr/>
                    <a:lstStyle/>
                    <a:p>
                      <a:r>
                        <a:rPr lang="en-US" sz="1200" u="none" strike="noStrike" dirty="0" err="1">
                          <a:effectLst/>
                        </a:rPr>
                        <a:t>Lawe</a:t>
                      </a:r>
                      <a:r>
                        <a:rPr lang="en-US" sz="1200" u="none" strike="noStrike" dirty="0">
                          <a:effectLst/>
                        </a:rPr>
                        <a:t> Street Trestle </a:t>
                      </a:r>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u="none" strike="noStrike" dirty="0">
                          <a:effectLst/>
                        </a:rPr>
                        <a:t>Refurbished railroad trestle connecting Lawrence University at </a:t>
                      </a:r>
                      <a:r>
                        <a:rPr lang="en-US" sz="1000" u="none" strike="noStrike" dirty="0" err="1">
                          <a:effectLst/>
                        </a:rPr>
                        <a:t>Lawe</a:t>
                      </a:r>
                      <a:r>
                        <a:rPr lang="en-US" sz="1000" u="none" strike="noStrike" dirty="0">
                          <a:effectLst/>
                        </a:rPr>
                        <a:t> Street to Eagle Point senior living.</a:t>
                      </a:r>
                      <a:endParaRPr lang="en-US" sz="1000" b="0" i="0" u="none" strike="noStrike" dirty="0">
                        <a:solidFill>
                          <a:srgbClr val="000000"/>
                        </a:solidFill>
                        <a:effectLst/>
                        <a:latin typeface="Avenir Next LT Pro" panose="020B0504020202020204" pitchFamily="34" charset="0"/>
                      </a:endParaRPr>
                    </a:p>
                  </a:txBody>
                  <a:tcPr/>
                </a:tc>
                <a:tc>
                  <a:txBody>
                    <a:bodyPr/>
                    <a:lstStyle/>
                    <a:p>
                      <a:r>
                        <a:rPr lang="en-US" sz="1200" dirty="0"/>
                        <a:t>Appleton</a:t>
                      </a:r>
                    </a:p>
                  </a:txBody>
                  <a:tcPr/>
                </a:tc>
                <a:tc>
                  <a:txBody>
                    <a:bodyPr/>
                    <a:lstStyle/>
                    <a:p>
                      <a:pPr algn="r"/>
                      <a:r>
                        <a:rPr lang="en-US" sz="1200" dirty="0"/>
                        <a:t>$1,400,000 </a:t>
                      </a:r>
                    </a:p>
                  </a:txBody>
                  <a:tcPr/>
                </a:tc>
                <a:extLst>
                  <a:ext uri="{0D108BD9-81ED-4DB2-BD59-A6C34878D82A}">
                    <a16:rowId xmlns:a16="http://schemas.microsoft.com/office/drawing/2014/main" val="3921115592"/>
                  </a:ext>
                </a:extLst>
              </a:tr>
              <a:tr h="585835">
                <a:tc>
                  <a:txBody>
                    <a:bodyPr/>
                    <a:lstStyle/>
                    <a:p>
                      <a:r>
                        <a:rPr lang="en-US" sz="1200" dirty="0"/>
                        <a:t>W. College Ave</a:t>
                      </a:r>
                    </a:p>
                  </a:txBody>
                  <a:tcPr/>
                </a:tc>
                <a:tc>
                  <a:txBody>
                    <a:bodyPr/>
                    <a:lstStyle/>
                    <a:p>
                      <a:r>
                        <a:rPr lang="en-US" sz="1000" u="none" strike="noStrike" dirty="0">
                          <a:effectLst/>
                        </a:rPr>
                        <a:t>Connects Fox River Mall to Appleton International Airport with an asphalt trail on W. College (CTH CE)</a:t>
                      </a:r>
                      <a:endParaRPr lang="en-US" sz="1000" dirty="0"/>
                    </a:p>
                  </a:txBody>
                  <a:tcPr/>
                </a:tc>
                <a:tc>
                  <a:txBody>
                    <a:bodyPr/>
                    <a:lstStyle/>
                    <a:p>
                      <a:r>
                        <a:rPr lang="en-US" sz="1200" dirty="0"/>
                        <a:t>Grand Chute </a:t>
                      </a:r>
                    </a:p>
                  </a:txBody>
                  <a:tcPr/>
                </a:tc>
                <a:tc>
                  <a:txBody>
                    <a:bodyPr/>
                    <a:lstStyle/>
                    <a:p>
                      <a:pPr algn="r"/>
                      <a:r>
                        <a:rPr lang="en-US" sz="1200" dirty="0"/>
                        <a:t>$250,000</a:t>
                      </a:r>
                    </a:p>
                  </a:txBody>
                  <a:tcPr/>
                </a:tc>
                <a:extLst>
                  <a:ext uri="{0D108BD9-81ED-4DB2-BD59-A6C34878D82A}">
                    <a16:rowId xmlns:a16="http://schemas.microsoft.com/office/drawing/2014/main" val="3617372403"/>
                  </a:ext>
                </a:extLst>
              </a:tr>
              <a:tr h="423103">
                <a:tc>
                  <a:txBody>
                    <a:bodyPr/>
                    <a:lstStyle/>
                    <a:p>
                      <a:r>
                        <a:rPr lang="en-US" sz="1200" dirty="0"/>
                        <a:t>County A Trail</a:t>
                      </a:r>
                    </a:p>
                  </a:txBody>
                  <a:tcPr/>
                </a:tc>
                <a:tc>
                  <a:txBody>
                    <a:bodyPr/>
                    <a:lstStyle/>
                    <a:p>
                      <a:r>
                        <a:rPr lang="en-US" sz="1000" u="none" strike="noStrike" dirty="0">
                          <a:effectLst/>
                        </a:rPr>
                        <a:t>Trail from Town Hall west to </a:t>
                      </a:r>
                      <a:r>
                        <a:rPr lang="en-US" sz="1000" u="none" strike="noStrike" dirty="0" err="1">
                          <a:effectLst/>
                        </a:rPr>
                        <a:t>Bubolz</a:t>
                      </a:r>
                      <a:r>
                        <a:rPr lang="en-US" sz="1000" u="none" strike="noStrike" dirty="0">
                          <a:effectLst/>
                        </a:rPr>
                        <a:t> Nature Preserve along CTH A.</a:t>
                      </a:r>
                      <a:endParaRPr lang="en-US" sz="1000" dirty="0"/>
                    </a:p>
                  </a:txBody>
                  <a:tcPr/>
                </a:tc>
                <a:tc>
                  <a:txBody>
                    <a:bodyPr/>
                    <a:lstStyle/>
                    <a:p>
                      <a:r>
                        <a:rPr lang="en-US" sz="1200" dirty="0"/>
                        <a:t>Grand Chute</a:t>
                      </a:r>
                    </a:p>
                  </a:txBody>
                  <a:tcPr/>
                </a:tc>
                <a:tc>
                  <a:txBody>
                    <a:bodyPr/>
                    <a:lstStyle/>
                    <a:p>
                      <a:pPr algn="r"/>
                      <a:r>
                        <a:rPr lang="en-US" sz="1200" dirty="0"/>
                        <a:t>$704,900</a:t>
                      </a:r>
                    </a:p>
                  </a:txBody>
                  <a:tcPr/>
                </a:tc>
                <a:extLst>
                  <a:ext uri="{0D108BD9-81ED-4DB2-BD59-A6C34878D82A}">
                    <a16:rowId xmlns:a16="http://schemas.microsoft.com/office/drawing/2014/main" val="1763118750"/>
                  </a:ext>
                </a:extLst>
              </a:tr>
              <a:tr h="292918">
                <a:tc gridSpan="4">
                  <a:txBody>
                    <a:bodyPr/>
                    <a:lstStyle/>
                    <a:p>
                      <a:r>
                        <a:rPr lang="en-US" sz="1200" b="1" dirty="0">
                          <a:solidFill>
                            <a:schemeClr val="bg1"/>
                          </a:solidFill>
                        </a:rPr>
                        <a:t>2021</a:t>
                      </a:r>
                    </a:p>
                  </a:txBody>
                  <a:tcPr>
                    <a:solidFill>
                      <a:srgbClr val="0070C0"/>
                    </a:solidFill>
                  </a:tcPr>
                </a:tc>
                <a:tc hMerge="1">
                  <a:txBody>
                    <a:bodyPr/>
                    <a:lstStyle/>
                    <a:p>
                      <a:endParaRPr lang="en-US" sz="1000" dirty="0"/>
                    </a:p>
                  </a:txBody>
                  <a:tcPr/>
                </a:tc>
                <a:tc hMerge="1">
                  <a:txBody>
                    <a:bodyPr/>
                    <a:lstStyle/>
                    <a:p>
                      <a:endParaRPr lang="en-US" sz="1200"/>
                    </a:p>
                  </a:txBody>
                  <a:tcPr/>
                </a:tc>
                <a:tc hMerge="1">
                  <a:txBody>
                    <a:bodyPr/>
                    <a:lstStyle/>
                    <a:p>
                      <a:pPr algn="r"/>
                      <a:endParaRPr lang="en-US" sz="1200" dirty="0"/>
                    </a:p>
                  </a:txBody>
                  <a:tcPr/>
                </a:tc>
                <a:extLst>
                  <a:ext uri="{0D108BD9-81ED-4DB2-BD59-A6C34878D82A}">
                    <a16:rowId xmlns:a16="http://schemas.microsoft.com/office/drawing/2014/main" val="3363382665"/>
                  </a:ext>
                </a:extLst>
              </a:tr>
              <a:tr h="585835">
                <a:tc>
                  <a:txBody>
                    <a:bodyPr/>
                    <a:lstStyle/>
                    <a:p>
                      <a:r>
                        <a:rPr lang="en-US" sz="1200" dirty="0"/>
                        <a:t>Nelson Family Heritage Crossing</a:t>
                      </a:r>
                    </a:p>
                  </a:txBody>
                  <a:tcPr/>
                </a:tc>
                <a:tc>
                  <a:txBody>
                    <a:bodyPr/>
                    <a:lstStyle/>
                    <a:p>
                      <a:r>
                        <a:rPr lang="en-US" sz="1000" kern="1200" dirty="0">
                          <a:solidFill>
                            <a:schemeClr val="dk1"/>
                          </a:solidFill>
                          <a:effectLst/>
                          <a:latin typeface="+mn-lt"/>
                          <a:ea typeface="+mn-ea"/>
                          <a:cs typeface="+mn-cs"/>
                        </a:rPr>
                        <a:t>A new pedestrian and bicycle bridge over the Fox River linking the trail networks of Little Chute and Kaukauna.</a:t>
                      </a:r>
                      <a:endParaRPr lang="en-US" sz="1000" dirty="0"/>
                    </a:p>
                  </a:txBody>
                  <a:tcPr/>
                </a:tc>
                <a:tc>
                  <a:txBody>
                    <a:bodyPr/>
                    <a:lstStyle/>
                    <a:p>
                      <a:r>
                        <a:rPr lang="en-US" sz="1200" dirty="0"/>
                        <a:t>Little Chute/ Kaukauna</a:t>
                      </a:r>
                    </a:p>
                  </a:txBody>
                  <a:tcPr/>
                </a:tc>
                <a:tc>
                  <a:txBody>
                    <a:bodyPr/>
                    <a:lstStyle/>
                    <a:p>
                      <a:pPr algn="r"/>
                      <a:r>
                        <a:rPr lang="en-US" sz="1200" dirty="0"/>
                        <a:t>$3,960,000</a:t>
                      </a:r>
                    </a:p>
                  </a:txBody>
                  <a:tcPr/>
                </a:tc>
                <a:extLst>
                  <a:ext uri="{0D108BD9-81ED-4DB2-BD59-A6C34878D82A}">
                    <a16:rowId xmlns:a16="http://schemas.microsoft.com/office/drawing/2014/main" val="2630465018"/>
                  </a:ext>
                </a:extLst>
              </a:tr>
              <a:tr h="585835">
                <a:tc>
                  <a:txBody>
                    <a:bodyPr/>
                    <a:lstStyle/>
                    <a:p>
                      <a:r>
                        <a:rPr lang="en-US" sz="1200" dirty="0"/>
                        <a:t>Kaukauna Railroad Trail</a:t>
                      </a:r>
                    </a:p>
                  </a:txBody>
                  <a:tcPr/>
                </a:tc>
                <a:tc>
                  <a:txBody>
                    <a:bodyPr/>
                    <a:lstStyle/>
                    <a:p>
                      <a:r>
                        <a:rPr lang="en-US" sz="1000" kern="1200" dirty="0">
                          <a:solidFill>
                            <a:schemeClr val="dk1"/>
                          </a:solidFill>
                          <a:effectLst/>
                          <a:latin typeface="+mn-lt"/>
                          <a:ea typeface="+mn-ea"/>
                          <a:cs typeface="+mn-cs"/>
                        </a:rPr>
                        <a:t>Former rail line along the bank of the Fox River that connects Nelson Family Crossing to downtown.</a:t>
                      </a:r>
                      <a:endParaRPr lang="en-US" sz="1000" dirty="0"/>
                    </a:p>
                  </a:txBody>
                  <a:tcPr/>
                </a:tc>
                <a:tc>
                  <a:txBody>
                    <a:bodyPr/>
                    <a:lstStyle/>
                    <a:p>
                      <a:r>
                        <a:rPr lang="en-US" sz="1200" dirty="0"/>
                        <a:t>Kaukauna</a:t>
                      </a:r>
                    </a:p>
                  </a:txBody>
                  <a:tcPr/>
                </a:tc>
                <a:tc>
                  <a:txBody>
                    <a:bodyPr/>
                    <a:lstStyle/>
                    <a:p>
                      <a:pPr algn="r"/>
                      <a:r>
                        <a:rPr lang="en-US" sz="1200" dirty="0"/>
                        <a:t>$150,000</a:t>
                      </a:r>
                    </a:p>
                  </a:txBody>
                  <a:tcPr/>
                </a:tc>
                <a:extLst>
                  <a:ext uri="{0D108BD9-81ED-4DB2-BD59-A6C34878D82A}">
                    <a16:rowId xmlns:a16="http://schemas.microsoft.com/office/drawing/2014/main" val="16491019"/>
                  </a:ext>
                </a:extLst>
              </a:tr>
              <a:tr h="488196">
                <a:tc>
                  <a:txBody>
                    <a:bodyPr/>
                    <a:lstStyle/>
                    <a:p>
                      <a:r>
                        <a:rPr lang="en-US" sz="1200" dirty="0"/>
                        <a:t>Kaukauna Community Trail</a:t>
                      </a:r>
                    </a:p>
                  </a:txBody>
                  <a:tcPr/>
                </a:tc>
                <a:tc>
                  <a:txBody>
                    <a:bodyPr/>
                    <a:lstStyle/>
                    <a:p>
                      <a:r>
                        <a:rPr lang="en-US" sz="1000" kern="1200" dirty="0">
                          <a:solidFill>
                            <a:schemeClr val="dk1"/>
                          </a:solidFill>
                          <a:effectLst/>
                          <a:latin typeface="+mn-lt"/>
                          <a:ea typeface="+mn-ea"/>
                          <a:cs typeface="+mn-cs"/>
                        </a:rPr>
                        <a:t>Ties Parkway Plaza on Crooks to city trail system.</a:t>
                      </a:r>
                      <a:endParaRPr lang="en-US" sz="1000" dirty="0"/>
                    </a:p>
                  </a:txBody>
                  <a:tcPr/>
                </a:tc>
                <a:tc>
                  <a:txBody>
                    <a:bodyPr/>
                    <a:lstStyle/>
                    <a:p>
                      <a:r>
                        <a:rPr lang="en-US" sz="1200" dirty="0"/>
                        <a:t>Kaukauna</a:t>
                      </a:r>
                    </a:p>
                  </a:txBody>
                  <a:tcPr/>
                </a:tc>
                <a:tc>
                  <a:txBody>
                    <a:bodyPr/>
                    <a:lstStyle/>
                    <a:p>
                      <a:pPr algn="r"/>
                      <a:r>
                        <a:rPr lang="en-US" sz="1200" dirty="0"/>
                        <a:t>$225,000</a:t>
                      </a:r>
                    </a:p>
                  </a:txBody>
                  <a:tcPr/>
                </a:tc>
                <a:extLst>
                  <a:ext uri="{0D108BD9-81ED-4DB2-BD59-A6C34878D82A}">
                    <a16:rowId xmlns:a16="http://schemas.microsoft.com/office/drawing/2014/main" val="3690968659"/>
                  </a:ext>
                </a:extLst>
              </a:tr>
              <a:tr h="748567">
                <a:tc>
                  <a:txBody>
                    <a:bodyPr/>
                    <a:lstStyle/>
                    <a:p>
                      <a:r>
                        <a:rPr lang="en-US" sz="1200" dirty="0"/>
                        <a:t>Lawrence University Riverside Trail</a:t>
                      </a:r>
                    </a:p>
                  </a:txBody>
                  <a:tcPr/>
                </a:tc>
                <a:tc>
                  <a:txBody>
                    <a:bodyPr/>
                    <a:lstStyle/>
                    <a:p>
                      <a:r>
                        <a:rPr lang="en-US" sz="1000" kern="1200" dirty="0">
                          <a:solidFill>
                            <a:schemeClr val="dk1"/>
                          </a:solidFill>
                          <a:effectLst/>
                          <a:latin typeface="+mn-lt"/>
                          <a:ea typeface="+mn-ea"/>
                          <a:cs typeface="+mn-cs"/>
                        </a:rPr>
                        <a:t>Paved and lighted trail along the Fox River from </a:t>
                      </a:r>
                      <a:r>
                        <a:rPr lang="en-US" sz="1000" kern="1200" dirty="0" err="1">
                          <a:solidFill>
                            <a:schemeClr val="dk1"/>
                          </a:solidFill>
                          <a:effectLst/>
                          <a:latin typeface="+mn-lt"/>
                          <a:ea typeface="+mn-ea"/>
                          <a:cs typeface="+mn-cs"/>
                        </a:rPr>
                        <a:t>Lawe</a:t>
                      </a:r>
                      <a:r>
                        <a:rPr lang="en-US" sz="1000" kern="1200" dirty="0">
                          <a:solidFill>
                            <a:schemeClr val="dk1"/>
                          </a:solidFill>
                          <a:effectLst/>
                          <a:latin typeface="+mn-lt"/>
                          <a:ea typeface="+mn-ea"/>
                          <a:cs typeface="+mn-cs"/>
                        </a:rPr>
                        <a:t> Street across Drew Street to an observation deck with the public welcome.</a:t>
                      </a:r>
                      <a:endParaRPr lang="en-US" sz="1000" dirty="0"/>
                    </a:p>
                  </a:txBody>
                  <a:tcPr/>
                </a:tc>
                <a:tc>
                  <a:txBody>
                    <a:bodyPr/>
                    <a:lstStyle/>
                    <a:p>
                      <a:r>
                        <a:rPr lang="en-US" sz="1200" dirty="0"/>
                        <a:t>Appleton</a:t>
                      </a:r>
                      <a:br>
                        <a:rPr lang="en-US" sz="1200" dirty="0"/>
                      </a:br>
                      <a:r>
                        <a:rPr lang="en-US" sz="1200" dirty="0"/>
                        <a:t>(Lawrence campus)</a:t>
                      </a:r>
                    </a:p>
                  </a:txBody>
                  <a:tcPr/>
                </a:tc>
                <a:tc>
                  <a:txBody>
                    <a:bodyPr/>
                    <a:lstStyle/>
                    <a:p>
                      <a:pPr algn="r"/>
                      <a:r>
                        <a:rPr lang="en-US" sz="1200" dirty="0"/>
                        <a:t>$1,099,440</a:t>
                      </a:r>
                    </a:p>
                  </a:txBody>
                  <a:tcPr/>
                </a:tc>
                <a:extLst>
                  <a:ext uri="{0D108BD9-81ED-4DB2-BD59-A6C34878D82A}">
                    <a16:rowId xmlns:a16="http://schemas.microsoft.com/office/drawing/2014/main" val="2039748775"/>
                  </a:ext>
                </a:extLst>
              </a:tr>
            </a:tbl>
          </a:graphicData>
        </a:graphic>
      </p:graphicFrame>
      <p:graphicFrame>
        <p:nvGraphicFramePr>
          <p:cNvPr id="27" name="Table 25">
            <a:extLst>
              <a:ext uri="{FF2B5EF4-FFF2-40B4-BE49-F238E27FC236}">
                <a16:creationId xmlns:a16="http://schemas.microsoft.com/office/drawing/2014/main" id="{8ADBD3BD-40BC-4CBA-8712-6AB90F964C0C}"/>
              </a:ext>
            </a:extLst>
          </p:cNvPr>
          <p:cNvGraphicFramePr>
            <a:graphicFrameLocks noGrp="1"/>
          </p:cNvGraphicFramePr>
          <p:nvPr>
            <p:extLst>
              <p:ext uri="{D42A27DB-BD31-4B8C-83A1-F6EECF244321}">
                <p14:modId xmlns:p14="http://schemas.microsoft.com/office/powerpoint/2010/main" val="3365128996"/>
              </p:ext>
            </p:extLst>
          </p:nvPr>
        </p:nvGraphicFramePr>
        <p:xfrm>
          <a:off x="6435900" y="1769499"/>
          <a:ext cx="5425993" cy="4589042"/>
        </p:xfrm>
        <a:graphic>
          <a:graphicData uri="http://schemas.openxmlformats.org/drawingml/2006/table">
            <a:tbl>
              <a:tblPr firstRow="1" bandRow="1">
                <a:tableStyleId>{5C22544A-7EE6-4342-B048-85BDC9FD1C3A}</a:tableStyleId>
              </a:tblPr>
              <a:tblGrid>
                <a:gridCol w="1067162">
                  <a:extLst>
                    <a:ext uri="{9D8B030D-6E8A-4147-A177-3AD203B41FA5}">
                      <a16:colId xmlns:a16="http://schemas.microsoft.com/office/drawing/2014/main" val="3269281650"/>
                    </a:ext>
                  </a:extLst>
                </a:gridCol>
                <a:gridCol w="2214649">
                  <a:extLst>
                    <a:ext uri="{9D8B030D-6E8A-4147-A177-3AD203B41FA5}">
                      <a16:colId xmlns:a16="http://schemas.microsoft.com/office/drawing/2014/main" val="1220318088"/>
                    </a:ext>
                  </a:extLst>
                </a:gridCol>
                <a:gridCol w="986525">
                  <a:extLst>
                    <a:ext uri="{9D8B030D-6E8A-4147-A177-3AD203B41FA5}">
                      <a16:colId xmlns:a16="http://schemas.microsoft.com/office/drawing/2014/main" val="306142385"/>
                    </a:ext>
                  </a:extLst>
                </a:gridCol>
                <a:gridCol w="1157657">
                  <a:extLst>
                    <a:ext uri="{9D8B030D-6E8A-4147-A177-3AD203B41FA5}">
                      <a16:colId xmlns:a16="http://schemas.microsoft.com/office/drawing/2014/main" val="2055906121"/>
                    </a:ext>
                  </a:extLst>
                </a:gridCol>
              </a:tblGrid>
              <a:tr h="816173">
                <a:tc>
                  <a:txBody>
                    <a:bodyPr/>
                    <a:lstStyle/>
                    <a:p>
                      <a:r>
                        <a:rPr lang="en-US" sz="1200" b="0" dirty="0">
                          <a:solidFill>
                            <a:schemeClr val="tx1"/>
                          </a:solidFill>
                        </a:rPr>
                        <a:t>Nature’s Way Trail</a:t>
                      </a:r>
                    </a:p>
                  </a:txBody>
                  <a:tcPr>
                    <a:solidFill>
                      <a:schemeClr val="accent5">
                        <a:lumMod val="20000"/>
                        <a:lumOff val="80000"/>
                      </a:schemeClr>
                    </a:solidFill>
                  </a:tcPr>
                </a:tc>
                <a:tc>
                  <a:txBody>
                    <a:bodyPr/>
                    <a:lstStyle/>
                    <a:p>
                      <a:r>
                        <a:rPr lang="en-US" sz="1000" b="0" dirty="0">
                          <a:solidFill>
                            <a:schemeClr val="tx1"/>
                          </a:solidFill>
                        </a:rPr>
                        <a:t>A short but important connection to the Province Way Trail reaching north all the way to Midway Road and the Menasha Conservancy area.</a:t>
                      </a:r>
                    </a:p>
                  </a:txBody>
                  <a:tcPr>
                    <a:solidFill>
                      <a:schemeClr val="accent5">
                        <a:lumMod val="20000"/>
                        <a:lumOff val="80000"/>
                      </a:schemeClr>
                    </a:solidFill>
                  </a:tcPr>
                </a:tc>
                <a:tc>
                  <a:txBody>
                    <a:bodyPr/>
                    <a:lstStyle/>
                    <a:p>
                      <a:r>
                        <a:rPr lang="en-US" sz="1200" b="0" dirty="0">
                          <a:solidFill>
                            <a:schemeClr val="tx1"/>
                          </a:solidFill>
                        </a:rPr>
                        <a:t>Menasha</a:t>
                      </a:r>
                    </a:p>
                  </a:txBody>
                  <a:tcPr>
                    <a:solidFill>
                      <a:schemeClr val="accent5">
                        <a:lumMod val="20000"/>
                        <a:lumOff val="80000"/>
                      </a:schemeClr>
                    </a:solidFill>
                  </a:tcPr>
                </a:tc>
                <a:tc>
                  <a:txBody>
                    <a:bodyPr/>
                    <a:lstStyle/>
                    <a:p>
                      <a:pPr algn="r"/>
                      <a:r>
                        <a:rPr lang="en-US" sz="1200" b="0" dirty="0">
                          <a:solidFill>
                            <a:schemeClr val="tx1"/>
                          </a:solidFill>
                        </a:rPr>
                        <a:t>$250,000</a:t>
                      </a:r>
                    </a:p>
                  </a:txBody>
                  <a:tcPr>
                    <a:solidFill>
                      <a:schemeClr val="accent5">
                        <a:lumMod val="20000"/>
                        <a:lumOff val="80000"/>
                      </a:schemeClr>
                    </a:solidFill>
                  </a:tcPr>
                </a:tc>
                <a:extLst>
                  <a:ext uri="{0D108BD9-81ED-4DB2-BD59-A6C34878D82A}">
                    <a16:rowId xmlns:a16="http://schemas.microsoft.com/office/drawing/2014/main" val="3389155565"/>
                  </a:ext>
                </a:extLst>
              </a:tr>
              <a:tr h="485947">
                <a:tc>
                  <a:txBody>
                    <a:bodyPr/>
                    <a:lstStyle/>
                    <a:p>
                      <a:r>
                        <a:rPr lang="en-US" sz="1200" dirty="0"/>
                        <a:t>Jewelers Park Trail</a:t>
                      </a:r>
                    </a:p>
                  </a:txBody>
                  <a:tcPr/>
                </a:tc>
                <a:tc>
                  <a:txBody>
                    <a:bodyPr/>
                    <a:lstStyle/>
                    <a:p>
                      <a:r>
                        <a:rPr lang="en-US" sz="1000" kern="1200" dirty="0">
                          <a:solidFill>
                            <a:schemeClr val="dk1"/>
                          </a:solidFill>
                          <a:effectLst/>
                          <a:latin typeface="+mn-lt"/>
                          <a:ea typeface="+mn-ea"/>
                          <a:cs typeface="+mn-cs"/>
                        </a:rPr>
                        <a:t>Connects </a:t>
                      </a:r>
                      <a:r>
                        <a:rPr lang="en-US" sz="1000" kern="1200" dirty="0" err="1">
                          <a:solidFill>
                            <a:schemeClr val="dk1"/>
                          </a:solidFill>
                          <a:effectLst/>
                          <a:latin typeface="+mn-lt"/>
                          <a:ea typeface="+mn-ea"/>
                          <a:cs typeface="+mn-cs"/>
                        </a:rPr>
                        <a:t>Bridgewood</a:t>
                      </a:r>
                      <a:r>
                        <a:rPr lang="en-US" sz="1000" kern="1200" dirty="0">
                          <a:solidFill>
                            <a:schemeClr val="dk1"/>
                          </a:solidFill>
                          <a:effectLst/>
                          <a:latin typeface="+mn-lt"/>
                          <a:ea typeface="+mn-ea"/>
                          <a:cs typeface="+mn-cs"/>
                        </a:rPr>
                        <a:t> Trail to the Cecil Street roundabout and Harrison Street</a:t>
                      </a:r>
                      <a:endParaRPr lang="en-US" sz="1000" dirty="0"/>
                    </a:p>
                  </a:txBody>
                  <a:tcPr/>
                </a:tc>
                <a:tc>
                  <a:txBody>
                    <a:bodyPr/>
                    <a:lstStyle/>
                    <a:p>
                      <a:r>
                        <a:rPr lang="en-US" sz="1200" dirty="0"/>
                        <a:t>Neenah</a:t>
                      </a:r>
                    </a:p>
                  </a:txBody>
                  <a:tcPr/>
                </a:tc>
                <a:tc>
                  <a:txBody>
                    <a:bodyPr/>
                    <a:lstStyle/>
                    <a:p>
                      <a:pPr algn="r"/>
                      <a:r>
                        <a:rPr lang="en-US" sz="1200" dirty="0"/>
                        <a:t>$1,100,000</a:t>
                      </a:r>
                    </a:p>
                  </a:txBody>
                  <a:tcPr/>
                </a:tc>
                <a:extLst>
                  <a:ext uri="{0D108BD9-81ED-4DB2-BD59-A6C34878D82A}">
                    <a16:rowId xmlns:a16="http://schemas.microsoft.com/office/drawing/2014/main" val="3683441362"/>
                  </a:ext>
                </a:extLst>
              </a:tr>
              <a:tr h="785020">
                <a:tc>
                  <a:txBody>
                    <a:bodyPr/>
                    <a:lstStyle/>
                    <a:p>
                      <a:r>
                        <a:rPr lang="en-US" sz="1200" dirty="0"/>
                        <a:t>Winneconne Avenue Trail</a:t>
                      </a:r>
                    </a:p>
                  </a:txBody>
                  <a:tcPr/>
                </a:tc>
                <a:tc>
                  <a:txBody>
                    <a:bodyPr/>
                    <a:lstStyle/>
                    <a:p>
                      <a:r>
                        <a:rPr lang="en-US" sz="1000" dirty="0"/>
                        <a:t>Part of the reconstruction of E. Winneconne Ave., a paved trail will connect with the Walnut Street Trail, which leads to Shattuck Park.</a:t>
                      </a:r>
                    </a:p>
                  </a:txBody>
                  <a:tcPr/>
                </a:tc>
                <a:tc>
                  <a:txBody>
                    <a:bodyPr/>
                    <a:lstStyle/>
                    <a:p>
                      <a:r>
                        <a:rPr lang="en-US" sz="1200" dirty="0"/>
                        <a:t>Neenah</a:t>
                      </a:r>
                    </a:p>
                  </a:txBody>
                  <a:tcPr/>
                </a:tc>
                <a:tc>
                  <a:txBody>
                    <a:bodyPr/>
                    <a:lstStyle/>
                    <a:p>
                      <a:pPr algn="r"/>
                      <a:r>
                        <a:rPr lang="en-US" sz="1200" dirty="0"/>
                        <a:t>$25,000</a:t>
                      </a:r>
                    </a:p>
                  </a:txBody>
                  <a:tcPr/>
                </a:tc>
                <a:extLst>
                  <a:ext uri="{0D108BD9-81ED-4DB2-BD59-A6C34878D82A}">
                    <a16:rowId xmlns:a16="http://schemas.microsoft.com/office/drawing/2014/main" val="2949551547"/>
                  </a:ext>
                </a:extLst>
              </a:tr>
              <a:tr h="785020">
                <a:tc>
                  <a:txBody>
                    <a:bodyPr/>
                    <a:lstStyle/>
                    <a:p>
                      <a:r>
                        <a:rPr lang="en-US" sz="1200" dirty="0"/>
                        <a:t>Lakeshore Ave. Trail</a:t>
                      </a:r>
                    </a:p>
                  </a:txBody>
                  <a:tcPr/>
                </a:tc>
                <a:tc>
                  <a:txBody>
                    <a:bodyPr/>
                    <a:lstStyle/>
                    <a:p>
                      <a:r>
                        <a:rPr lang="en-US" sz="1000" dirty="0"/>
                        <a:t>A trail will be added from E. Wisconsin Ave. to Kimberly Point Park, a critical piece in creating a loop to Kimberly Point.</a:t>
                      </a:r>
                    </a:p>
                  </a:txBody>
                  <a:tcPr/>
                </a:tc>
                <a:tc>
                  <a:txBody>
                    <a:bodyPr/>
                    <a:lstStyle/>
                    <a:p>
                      <a:r>
                        <a:rPr lang="en-US" sz="1200" dirty="0"/>
                        <a:t>Neenah</a:t>
                      </a:r>
                    </a:p>
                  </a:txBody>
                  <a:tcPr/>
                </a:tc>
                <a:tc>
                  <a:txBody>
                    <a:bodyPr/>
                    <a:lstStyle/>
                    <a:p>
                      <a:pPr algn="r"/>
                      <a:r>
                        <a:rPr lang="en-US" sz="1200" dirty="0"/>
                        <a:t>$120,000</a:t>
                      </a:r>
                    </a:p>
                  </a:txBody>
                  <a:tcPr/>
                </a:tc>
                <a:extLst>
                  <a:ext uri="{0D108BD9-81ED-4DB2-BD59-A6C34878D82A}">
                    <a16:rowId xmlns:a16="http://schemas.microsoft.com/office/drawing/2014/main" val="2955267168"/>
                  </a:ext>
                </a:extLst>
              </a:tr>
              <a:tr h="1075768">
                <a:tc>
                  <a:txBody>
                    <a:bodyPr/>
                    <a:lstStyle/>
                    <a:p>
                      <a:r>
                        <a:rPr lang="en-US" sz="1200" dirty="0"/>
                        <a:t>Evergreen Road Trail</a:t>
                      </a:r>
                    </a:p>
                  </a:txBody>
                  <a:tcPr/>
                </a:tc>
                <a:tc>
                  <a:txBody>
                    <a:bodyPr/>
                    <a:lstStyle/>
                    <a:p>
                      <a:r>
                        <a:rPr lang="en-US" sz="1000" kern="1200" dirty="0">
                          <a:solidFill>
                            <a:schemeClr val="dk1"/>
                          </a:solidFill>
                          <a:effectLst/>
                          <a:latin typeface="+mn-lt"/>
                          <a:ea typeface="+mn-ea"/>
                          <a:cs typeface="+mn-cs"/>
                        </a:rPr>
                        <a:t>Paved 10-foot-wide trail connects Grand Chute Town Hall with a new commercial area including a Meijer grocery store via the north side of Evergreen Drive, Towne Lakes Avenue and Orion Drive</a:t>
                      </a:r>
                      <a:endParaRPr lang="en-US" sz="1000" dirty="0"/>
                    </a:p>
                  </a:txBody>
                  <a:tcPr/>
                </a:tc>
                <a:tc>
                  <a:txBody>
                    <a:bodyPr/>
                    <a:lstStyle/>
                    <a:p>
                      <a:r>
                        <a:rPr lang="en-US" sz="1200" dirty="0"/>
                        <a:t>Grand Chute</a:t>
                      </a:r>
                    </a:p>
                  </a:txBody>
                  <a:tcPr/>
                </a:tc>
                <a:tc>
                  <a:txBody>
                    <a:bodyPr/>
                    <a:lstStyle/>
                    <a:p>
                      <a:pPr algn="r"/>
                      <a:r>
                        <a:rPr lang="en-US" sz="1200" dirty="0"/>
                        <a:t>$132,000</a:t>
                      </a:r>
                    </a:p>
                  </a:txBody>
                  <a:tcPr/>
                </a:tc>
                <a:extLst>
                  <a:ext uri="{0D108BD9-81ED-4DB2-BD59-A6C34878D82A}">
                    <a16:rowId xmlns:a16="http://schemas.microsoft.com/office/drawing/2014/main" val="1057982194"/>
                  </a:ext>
                </a:extLst>
              </a:tr>
              <a:tr h="641114">
                <a:tc>
                  <a:txBody>
                    <a:bodyPr/>
                    <a:lstStyle/>
                    <a:p>
                      <a:r>
                        <a:rPr lang="en-US" sz="1200" dirty="0"/>
                        <a:t>Railroad Street Trail</a:t>
                      </a:r>
                    </a:p>
                  </a:txBody>
                  <a:tcPr/>
                </a:tc>
                <a:tc>
                  <a:txBody>
                    <a:bodyPr/>
                    <a:lstStyle/>
                    <a:p>
                      <a:r>
                        <a:rPr lang="en-US" sz="1000" dirty="0"/>
                        <a:t>Connects Kimberly’s riverfront with the CE Trail. Support includes $100,000 grant from a CFFVR donor fund.</a:t>
                      </a:r>
                    </a:p>
                  </a:txBody>
                  <a:tcPr/>
                </a:tc>
                <a:tc>
                  <a:txBody>
                    <a:bodyPr/>
                    <a:lstStyle/>
                    <a:p>
                      <a:r>
                        <a:rPr lang="en-US" sz="1200" dirty="0"/>
                        <a:t>Kimberly</a:t>
                      </a:r>
                    </a:p>
                  </a:txBody>
                  <a:tcPr/>
                </a:tc>
                <a:tc>
                  <a:txBody>
                    <a:bodyPr/>
                    <a:lstStyle/>
                    <a:p>
                      <a:pPr algn="r"/>
                      <a:r>
                        <a:rPr lang="en-US" sz="1200" dirty="0"/>
                        <a:t>$219,000</a:t>
                      </a:r>
                    </a:p>
                  </a:txBody>
                  <a:tcPr/>
                </a:tc>
                <a:extLst>
                  <a:ext uri="{0D108BD9-81ED-4DB2-BD59-A6C34878D82A}">
                    <a16:rowId xmlns:a16="http://schemas.microsoft.com/office/drawing/2014/main" val="2249859751"/>
                  </a:ext>
                </a:extLst>
              </a:tr>
            </a:tbl>
          </a:graphicData>
        </a:graphic>
      </p:graphicFrame>
      <p:pic>
        <p:nvPicPr>
          <p:cNvPr id="10" name="Picture 9">
            <a:extLst>
              <a:ext uri="{FF2B5EF4-FFF2-40B4-BE49-F238E27FC236}">
                <a16:creationId xmlns:a16="http://schemas.microsoft.com/office/drawing/2014/main" id="{2F3FA5EC-1B64-441E-8E79-05E3D696A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7187" y="832860"/>
            <a:ext cx="916322" cy="814508"/>
          </a:xfrm>
          <a:prstGeom prst="rect">
            <a:avLst/>
          </a:prstGeom>
        </p:spPr>
      </p:pic>
      <p:sp>
        <p:nvSpPr>
          <p:cNvPr id="12" name="TextBox 11">
            <a:extLst>
              <a:ext uri="{FF2B5EF4-FFF2-40B4-BE49-F238E27FC236}">
                <a16:creationId xmlns:a16="http://schemas.microsoft.com/office/drawing/2014/main" id="{FDDFC76B-E80E-47C9-A238-5740367CCDB6}"/>
              </a:ext>
            </a:extLst>
          </p:cNvPr>
          <p:cNvSpPr txBox="1"/>
          <p:nvPr/>
        </p:nvSpPr>
        <p:spPr>
          <a:xfrm>
            <a:off x="1575860" y="810942"/>
            <a:ext cx="8789437" cy="861774"/>
          </a:xfrm>
          <a:prstGeom prst="rect">
            <a:avLst/>
          </a:prstGeom>
          <a:noFill/>
        </p:spPr>
        <p:txBody>
          <a:bodyPr wrap="square" rtlCol="0">
            <a:spAutoFit/>
          </a:bodyPr>
          <a:lstStyle/>
          <a:p>
            <a:pPr algn="ctr"/>
            <a:r>
              <a:rPr lang="en-US" sz="3600" b="1" dirty="0">
                <a:solidFill>
                  <a:schemeClr val="bg1"/>
                </a:solidFill>
                <a:latin typeface="Avenir Next LT Pro" panose="020B0504020202020204" pitchFamily="34" charset="0"/>
              </a:rPr>
              <a:t>Fox Cities Trail Plans</a:t>
            </a:r>
          </a:p>
          <a:p>
            <a:pPr algn="ctr"/>
            <a:r>
              <a:rPr lang="en-US" sz="1400" dirty="0">
                <a:solidFill>
                  <a:schemeClr val="bg1"/>
                </a:solidFill>
                <a:latin typeface="Avenir Next LT Pro" panose="020B0504020202020204" pitchFamily="34" charset="0"/>
              </a:rPr>
              <a:t>Updated June 2021</a:t>
            </a:r>
          </a:p>
        </p:txBody>
      </p:sp>
    </p:spTree>
    <p:extLst>
      <p:ext uri="{BB962C8B-B14F-4D97-AF65-F5344CB8AC3E}">
        <p14:creationId xmlns:p14="http://schemas.microsoft.com/office/powerpoint/2010/main" val="2231361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9167B9A-8DA0-49EB-BC60-7318EA07C5E4}"/>
              </a:ext>
            </a:extLst>
          </p:cNvPr>
          <p:cNvGraphicFramePr>
            <a:graphicFrameLocks noGrp="1"/>
          </p:cNvGraphicFramePr>
          <p:nvPr>
            <p:extLst>
              <p:ext uri="{D42A27DB-BD31-4B8C-83A1-F6EECF244321}">
                <p14:modId xmlns:p14="http://schemas.microsoft.com/office/powerpoint/2010/main" val="1991587722"/>
              </p:ext>
            </p:extLst>
          </p:nvPr>
        </p:nvGraphicFramePr>
        <p:xfrm>
          <a:off x="174322" y="857035"/>
          <a:ext cx="5598967" cy="5567098"/>
        </p:xfrm>
        <a:graphic>
          <a:graphicData uri="http://schemas.openxmlformats.org/drawingml/2006/table">
            <a:tbl>
              <a:tblPr firstRow="1" bandRow="1">
                <a:tableStyleId>{5C22544A-7EE6-4342-B048-85BDC9FD1C3A}</a:tableStyleId>
              </a:tblPr>
              <a:tblGrid>
                <a:gridCol w="1240132">
                  <a:extLst>
                    <a:ext uri="{9D8B030D-6E8A-4147-A177-3AD203B41FA5}">
                      <a16:colId xmlns:a16="http://schemas.microsoft.com/office/drawing/2014/main" val="4129956850"/>
                    </a:ext>
                  </a:extLst>
                </a:gridCol>
                <a:gridCol w="2214650">
                  <a:extLst>
                    <a:ext uri="{9D8B030D-6E8A-4147-A177-3AD203B41FA5}">
                      <a16:colId xmlns:a16="http://schemas.microsoft.com/office/drawing/2014/main" val="1086940984"/>
                    </a:ext>
                  </a:extLst>
                </a:gridCol>
                <a:gridCol w="986525">
                  <a:extLst>
                    <a:ext uri="{9D8B030D-6E8A-4147-A177-3AD203B41FA5}">
                      <a16:colId xmlns:a16="http://schemas.microsoft.com/office/drawing/2014/main" val="766448702"/>
                    </a:ext>
                  </a:extLst>
                </a:gridCol>
                <a:gridCol w="1157660">
                  <a:extLst>
                    <a:ext uri="{9D8B030D-6E8A-4147-A177-3AD203B41FA5}">
                      <a16:colId xmlns:a16="http://schemas.microsoft.com/office/drawing/2014/main" val="2892956365"/>
                    </a:ext>
                  </a:extLst>
                </a:gridCol>
              </a:tblGrid>
              <a:tr h="678669">
                <a:tc>
                  <a:txBody>
                    <a:bodyPr/>
                    <a:lstStyle/>
                    <a:p>
                      <a:r>
                        <a:rPr lang="en-US" sz="1200" b="0" dirty="0">
                          <a:solidFill>
                            <a:schemeClr val="tx1"/>
                          </a:solidFill>
                        </a:rPr>
                        <a:t>Newton Blackmore Trail</a:t>
                      </a:r>
                    </a:p>
                  </a:txBody>
                  <a:tcPr>
                    <a:solidFill>
                      <a:srgbClr val="CFD5EA"/>
                    </a:solidFill>
                  </a:tcPr>
                </a:tc>
                <a:tc>
                  <a:txBody>
                    <a:bodyPr/>
                    <a:lstStyle/>
                    <a:p>
                      <a:r>
                        <a:rPr lang="en-US" sz="1000" b="0" dirty="0">
                          <a:solidFill>
                            <a:schemeClr val="tx1"/>
                          </a:solidFill>
                        </a:rPr>
                        <a:t>Repurposed federal Community Development Block Grant money extends trail from House Road to Pfeiffer Park, downtown New London. </a:t>
                      </a:r>
                    </a:p>
                  </a:txBody>
                  <a:tcPr>
                    <a:solidFill>
                      <a:srgbClr val="CFD5EA"/>
                    </a:solidFill>
                  </a:tcPr>
                </a:tc>
                <a:tc>
                  <a:txBody>
                    <a:bodyPr/>
                    <a:lstStyle/>
                    <a:p>
                      <a:r>
                        <a:rPr lang="en-US" sz="1200" b="0" dirty="0">
                          <a:solidFill>
                            <a:schemeClr val="tx1"/>
                          </a:solidFill>
                        </a:rPr>
                        <a:t>Outagamie County  </a:t>
                      </a:r>
                    </a:p>
                  </a:txBody>
                  <a:tcPr>
                    <a:solidFill>
                      <a:srgbClr val="CFD5EA"/>
                    </a:solidFill>
                  </a:tcPr>
                </a:tc>
                <a:tc>
                  <a:txBody>
                    <a:bodyPr/>
                    <a:lstStyle/>
                    <a:p>
                      <a:pPr algn="r"/>
                      <a:r>
                        <a:rPr lang="en-US" sz="1200" b="0" dirty="0">
                          <a:solidFill>
                            <a:schemeClr val="tx1"/>
                          </a:solidFill>
                        </a:rPr>
                        <a:t>$800,000</a:t>
                      </a:r>
                    </a:p>
                  </a:txBody>
                  <a:tcPr>
                    <a:solidFill>
                      <a:srgbClr val="CFD5EA"/>
                    </a:solidFill>
                  </a:tcPr>
                </a:tc>
                <a:extLst>
                  <a:ext uri="{0D108BD9-81ED-4DB2-BD59-A6C34878D82A}">
                    <a16:rowId xmlns:a16="http://schemas.microsoft.com/office/drawing/2014/main" val="1433162381"/>
                  </a:ext>
                </a:extLst>
              </a:tr>
              <a:tr h="274320">
                <a:tc gridSpan="4">
                  <a:txBody>
                    <a:bodyPr/>
                    <a:lstStyle/>
                    <a:p>
                      <a:r>
                        <a:rPr lang="en-US" sz="1200" b="1" dirty="0">
                          <a:solidFill>
                            <a:schemeClr val="bg1"/>
                          </a:solidFill>
                          <a:latin typeface="Avenir Next LT Pro" panose="020B0504020202020204" pitchFamily="34" charset="0"/>
                        </a:rPr>
                        <a:t>2022</a:t>
                      </a:r>
                    </a:p>
                  </a:txBody>
                  <a:tcPr>
                    <a:solidFill>
                      <a:srgbClr val="0070C0"/>
                    </a:solidFill>
                  </a:tcPr>
                </a:tc>
                <a:tc hMerge="1">
                  <a:txBody>
                    <a:bodyPr/>
                    <a:lstStyle/>
                    <a:p>
                      <a:endParaRPr lang="en-US" sz="1000" dirty="0"/>
                    </a:p>
                  </a:txBody>
                  <a:tcPr/>
                </a:tc>
                <a:tc hMerge="1">
                  <a:txBody>
                    <a:bodyPr/>
                    <a:lstStyle/>
                    <a:p>
                      <a:endParaRPr lang="en-US" sz="1200" dirty="0"/>
                    </a:p>
                  </a:txBody>
                  <a:tcPr/>
                </a:tc>
                <a:tc hMerge="1">
                  <a:txBody>
                    <a:bodyPr/>
                    <a:lstStyle/>
                    <a:p>
                      <a:pPr algn="r"/>
                      <a:endParaRPr lang="en-US" sz="1200" dirty="0"/>
                    </a:p>
                  </a:txBody>
                  <a:tcPr/>
                </a:tc>
                <a:extLst>
                  <a:ext uri="{0D108BD9-81ED-4DB2-BD59-A6C34878D82A}">
                    <a16:rowId xmlns:a16="http://schemas.microsoft.com/office/drawing/2014/main" val="3891826813"/>
                  </a:ext>
                </a:extLst>
              </a:tr>
              <a:tr h="973743">
                <a:tc>
                  <a:txBody>
                    <a:bodyPr/>
                    <a:lstStyle/>
                    <a:p>
                      <a:r>
                        <a:rPr lang="en-US" sz="1200" dirty="0"/>
                        <a:t>David and Rita Nelson Heritage Bridge</a:t>
                      </a:r>
                    </a:p>
                  </a:txBody>
                  <a:tcPr/>
                </a:tc>
                <a:tc>
                  <a:txBody>
                    <a:bodyPr/>
                    <a:lstStyle/>
                    <a:p>
                      <a:r>
                        <a:rPr lang="en-US" sz="1000" kern="1200" dirty="0">
                          <a:solidFill>
                            <a:schemeClr val="dk1"/>
                          </a:solidFill>
                          <a:effectLst/>
                          <a:latin typeface="+mn-lt"/>
                          <a:ea typeface="+mn-ea"/>
                          <a:cs typeface="+mn-cs"/>
                        </a:rPr>
                        <a:t>A new pedestrian/bicycle bridge over the Fox River linking future Ellen </a:t>
                      </a:r>
                      <a:r>
                        <a:rPr lang="en-US" sz="1000" kern="1200" dirty="0" err="1">
                          <a:solidFill>
                            <a:schemeClr val="dk1"/>
                          </a:solidFill>
                          <a:effectLst/>
                          <a:latin typeface="+mn-lt"/>
                          <a:ea typeface="+mn-ea"/>
                          <a:cs typeface="+mn-cs"/>
                        </a:rPr>
                        <a:t>Kort</a:t>
                      </a:r>
                      <a:r>
                        <a:rPr lang="en-US" sz="1000" kern="1200" dirty="0">
                          <a:solidFill>
                            <a:schemeClr val="dk1"/>
                          </a:solidFill>
                          <a:effectLst/>
                          <a:latin typeface="+mn-lt"/>
                          <a:ea typeface="+mn-ea"/>
                          <a:cs typeface="+mn-cs"/>
                        </a:rPr>
                        <a:t> Peace Park, North Island Trail and Newberry Trail. Includes $500,000 Nelson Fund grant and $300,000 Outagamie County Greenways grant.</a:t>
                      </a:r>
                      <a:endParaRPr lang="en-US" sz="1000" dirty="0"/>
                    </a:p>
                  </a:txBody>
                  <a:tcPr/>
                </a:tc>
                <a:tc>
                  <a:txBody>
                    <a:bodyPr/>
                    <a:lstStyle/>
                    <a:p>
                      <a:r>
                        <a:rPr lang="en-US" sz="1200" dirty="0"/>
                        <a:t>Appleton</a:t>
                      </a:r>
                    </a:p>
                  </a:txBody>
                  <a:tcPr/>
                </a:tc>
                <a:tc>
                  <a:txBody>
                    <a:bodyPr/>
                    <a:lstStyle/>
                    <a:p>
                      <a:pPr algn="r"/>
                      <a:r>
                        <a:rPr lang="en-US" sz="1200" dirty="0"/>
                        <a:t>$2,800,000</a:t>
                      </a:r>
                    </a:p>
                  </a:txBody>
                  <a:tcPr/>
                </a:tc>
                <a:extLst>
                  <a:ext uri="{0D108BD9-81ED-4DB2-BD59-A6C34878D82A}">
                    <a16:rowId xmlns:a16="http://schemas.microsoft.com/office/drawing/2014/main" val="2085063059"/>
                  </a:ext>
                </a:extLst>
              </a:tr>
              <a:tr h="442610">
                <a:tc>
                  <a:txBody>
                    <a:bodyPr/>
                    <a:lstStyle/>
                    <a:p>
                      <a:r>
                        <a:rPr lang="en-US" sz="1200" dirty="0"/>
                        <a:t>North Woodland Hills Trail</a:t>
                      </a:r>
                    </a:p>
                  </a:txBody>
                  <a:tcPr/>
                </a:tc>
                <a:tc>
                  <a:txBody>
                    <a:bodyPr/>
                    <a:lstStyle/>
                    <a:p>
                      <a:r>
                        <a:rPr lang="en-US" sz="1000" dirty="0"/>
                        <a:t>Connects existing trail from Gosling Way to Menasha city limits.</a:t>
                      </a:r>
                    </a:p>
                  </a:txBody>
                  <a:tcPr/>
                </a:tc>
                <a:tc>
                  <a:txBody>
                    <a:bodyPr/>
                    <a:lstStyle/>
                    <a:p>
                      <a:r>
                        <a:rPr lang="en-US" sz="1200" dirty="0"/>
                        <a:t>Menasha</a:t>
                      </a:r>
                    </a:p>
                  </a:txBody>
                  <a:tcPr/>
                </a:tc>
                <a:tc>
                  <a:txBody>
                    <a:bodyPr/>
                    <a:lstStyle/>
                    <a:p>
                      <a:pPr algn="r"/>
                      <a:r>
                        <a:rPr lang="en-US" sz="1200" dirty="0"/>
                        <a:t>$414,000</a:t>
                      </a:r>
                    </a:p>
                  </a:txBody>
                  <a:tcPr/>
                </a:tc>
                <a:extLst>
                  <a:ext uri="{0D108BD9-81ED-4DB2-BD59-A6C34878D82A}">
                    <a16:rowId xmlns:a16="http://schemas.microsoft.com/office/drawing/2014/main" val="1567127731"/>
                  </a:ext>
                </a:extLst>
              </a:tr>
              <a:tr h="678669">
                <a:tc>
                  <a:txBody>
                    <a:bodyPr/>
                    <a:lstStyle/>
                    <a:p>
                      <a:r>
                        <a:rPr lang="en-US" sz="1200" kern="1200" dirty="0">
                          <a:solidFill>
                            <a:schemeClr val="dk1"/>
                          </a:solidFill>
                          <a:effectLst/>
                          <a:latin typeface="+mn-lt"/>
                          <a:ea typeface="+mn-ea"/>
                          <a:cs typeface="+mn-cs"/>
                        </a:rPr>
                        <a:t>Conservation North Trail</a:t>
                      </a:r>
                      <a:endParaRPr lang="en-US" sz="1200" dirty="0"/>
                    </a:p>
                  </a:txBody>
                  <a:tcPr/>
                </a:tc>
                <a:tc>
                  <a:txBody>
                    <a:bodyPr/>
                    <a:lstStyle/>
                    <a:p>
                      <a:r>
                        <a:rPr lang="en-US" sz="1000" kern="1200" dirty="0">
                          <a:solidFill>
                            <a:schemeClr val="dk1"/>
                          </a:solidFill>
                          <a:effectLst/>
                          <a:latin typeface="+mn-lt"/>
                          <a:ea typeface="+mn-ea"/>
                          <a:cs typeface="+mn-cs"/>
                        </a:rPr>
                        <a:t>Connection from Nature’s Way Trail to Woodland Hills Drive. Allows safe bike/ped travel to </a:t>
                      </a:r>
                      <a:r>
                        <a:rPr lang="en-US" sz="1000" kern="1200" dirty="0" err="1">
                          <a:solidFill>
                            <a:schemeClr val="dk1"/>
                          </a:solidFill>
                          <a:effectLst/>
                          <a:latin typeface="+mn-lt"/>
                          <a:ea typeface="+mn-ea"/>
                          <a:cs typeface="+mn-cs"/>
                        </a:rPr>
                        <a:t>Kernan</a:t>
                      </a:r>
                      <a:r>
                        <a:rPr lang="en-US" sz="1000" kern="1200" dirty="0">
                          <a:solidFill>
                            <a:schemeClr val="dk1"/>
                          </a:solidFill>
                          <a:effectLst/>
                          <a:latin typeface="+mn-lt"/>
                          <a:ea typeface="+mn-ea"/>
                          <a:cs typeface="+mn-cs"/>
                        </a:rPr>
                        <a:t> Ave and the Woodland Hills subdivision.</a:t>
                      </a:r>
                      <a:endParaRPr lang="en-US" sz="1000" dirty="0"/>
                    </a:p>
                  </a:txBody>
                  <a:tcPr/>
                </a:tc>
                <a:tc>
                  <a:txBody>
                    <a:bodyPr/>
                    <a:lstStyle/>
                    <a:p>
                      <a:r>
                        <a:rPr lang="en-US" sz="1200" dirty="0"/>
                        <a:t>Menasha</a:t>
                      </a:r>
                    </a:p>
                  </a:txBody>
                  <a:tcPr/>
                </a:tc>
                <a:tc>
                  <a:txBody>
                    <a:bodyPr/>
                    <a:lstStyle/>
                    <a:p>
                      <a:pPr algn="r"/>
                      <a:r>
                        <a:rPr lang="en-US" sz="1200" dirty="0"/>
                        <a:t>$765,000</a:t>
                      </a:r>
                    </a:p>
                  </a:txBody>
                  <a:tcPr/>
                </a:tc>
                <a:extLst>
                  <a:ext uri="{0D108BD9-81ED-4DB2-BD59-A6C34878D82A}">
                    <a16:rowId xmlns:a16="http://schemas.microsoft.com/office/drawing/2014/main" val="3948959675"/>
                  </a:ext>
                </a:extLst>
              </a:tr>
              <a:tr h="833220">
                <a:tc>
                  <a:txBody>
                    <a:bodyPr/>
                    <a:lstStyle/>
                    <a:p>
                      <a:r>
                        <a:rPr lang="en-US" sz="1200" dirty="0"/>
                        <a:t>Gilbert Trail extension</a:t>
                      </a:r>
                    </a:p>
                  </a:txBody>
                  <a:tcPr/>
                </a:tc>
                <a:tc>
                  <a:txBody>
                    <a:bodyPr/>
                    <a:lstStyle/>
                    <a:p>
                      <a:r>
                        <a:rPr lang="en-US" sz="1000" kern="1200" dirty="0">
                          <a:solidFill>
                            <a:schemeClr val="dk1"/>
                          </a:solidFill>
                          <a:effectLst/>
                          <a:latin typeface="+mn-lt"/>
                          <a:ea typeface="+mn-ea"/>
                          <a:cs typeface="+mn-cs"/>
                        </a:rPr>
                        <a:t>Waterfront to Washington St./Garfield Ave. Creates downtown walking loop when combined with Lawson Canal and Racine St. bridge </a:t>
                      </a:r>
                      <a:r>
                        <a:rPr lang="en-US" sz="1000" kern="1200" dirty="0" err="1">
                          <a:solidFill>
                            <a:schemeClr val="dk1"/>
                          </a:solidFill>
                          <a:effectLst/>
                          <a:latin typeface="+mn-lt"/>
                          <a:ea typeface="+mn-ea"/>
                          <a:cs typeface="+mn-cs"/>
                        </a:rPr>
                        <a:t>projects.Will</a:t>
                      </a:r>
                      <a:r>
                        <a:rPr lang="en-US" sz="1000" kern="1200" dirty="0">
                          <a:solidFill>
                            <a:schemeClr val="dk1"/>
                          </a:solidFill>
                          <a:effectLst/>
                          <a:latin typeface="+mn-lt"/>
                          <a:ea typeface="+mn-ea"/>
                          <a:cs typeface="+mn-cs"/>
                        </a:rPr>
                        <a:t> connect Garfield Ave. to Loop the Lake. </a:t>
                      </a:r>
                      <a:endParaRPr lang="en-US" sz="1000" dirty="0"/>
                    </a:p>
                  </a:txBody>
                  <a:tcPr/>
                </a:tc>
                <a:tc>
                  <a:txBody>
                    <a:bodyPr/>
                    <a:lstStyle/>
                    <a:p>
                      <a:r>
                        <a:rPr lang="en-US" sz="1200" dirty="0"/>
                        <a:t>Menasha</a:t>
                      </a:r>
                    </a:p>
                  </a:txBody>
                  <a:tcPr/>
                </a:tc>
                <a:tc>
                  <a:txBody>
                    <a:bodyPr/>
                    <a:lstStyle/>
                    <a:p>
                      <a:pPr algn="r"/>
                      <a:r>
                        <a:rPr lang="en-US" sz="1200" dirty="0"/>
                        <a:t>$400,000</a:t>
                      </a:r>
                    </a:p>
                  </a:txBody>
                  <a:tcPr/>
                </a:tc>
                <a:extLst>
                  <a:ext uri="{0D108BD9-81ED-4DB2-BD59-A6C34878D82A}">
                    <a16:rowId xmlns:a16="http://schemas.microsoft.com/office/drawing/2014/main" val="864048023"/>
                  </a:ext>
                </a:extLst>
              </a:tr>
              <a:tr h="568378">
                <a:tc>
                  <a:txBody>
                    <a:bodyPr/>
                    <a:lstStyle/>
                    <a:p>
                      <a:r>
                        <a:rPr lang="en-US" sz="1200" dirty="0"/>
                        <a:t>Kimberly Point Park Trail</a:t>
                      </a:r>
                    </a:p>
                  </a:txBody>
                  <a:tcPr/>
                </a:tc>
                <a:tc>
                  <a:txBody>
                    <a:bodyPr/>
                    <a:lstStyle/>
                    <a:p>
                      <a:r>
                        <a:rPr lang="en-US" sz="1000" dirty="0"/>
                        <a:t>A loop taking trail users from Wisconsin Ave., around Kimberly Point Park and back to Wisconsin Ave.</a:t>
                      </a:r>
                    </a:p>
                  </a:txBody>
                  <a:tcPr/>
                </a:tc>
                <a:tc>
                  <a:txBody>
                    <a:bodyPr/>
                    <a:lstStyle/>
                    <a:p>
                      <a:r>
                        <a:rPr lang="en-US" sz="1200" dirty="0"/>
                        <a:t>Neenah</a:t>
                      </a:r>
                    </a:p>
                  </a:txBody>
                  <a:tcPr/>
                </a:tc>
                <a:tc>
                  <a:txBody>
                    <a:bodyPr/>
                    <a:lstStyle/>
                    <a:p>
                      <a:pPr algn="r"/>
                      <a:r>
                        <a:rPr lang="en-US" sz="1200" dirty="0"/>
                        <a:t>$200,000</a:t>
                      </a:r>
                    </a:p>
                  </a:txBody>
                  <a:tcPr/>
                </a:tc>
                <a:extLst>
                  <a:ext uri="{0D108BD9-81ED-4DB2-BD59-A6C34878D82A}">
                    <a16:rowId xmlns:a16="http://schemas.microsoft.com/office/drawing/2014/main" val="2225285768"/>
                  </a:ext>
                </a:extLst>
              </a:tr>
              <a:tr h="433867">
                <a:tc>
                  <a:txBody>
                    <a:bodyPr/>
                    <a:lstStyle/>
                    <a:p>
                      <a:r>
                        <a:rPr lang="en-US" sz="1200" dirty="0" err="1"/>
                        <a:t>Plamann</a:t>
                      </a:r>
                      <a:r>
                        <a:rPr lang="en-US" sz="1200" dirty="0"/>
                        <a:t> Park</a:t>
                      </a:r>
                    </a:p>
                  </a:txBody>
                  <a:tcPr/>
                </a:tc>
                <a:tc>
                  <a:txBody>
                    <a:bodyPr/>
                    <a:lstStyle/>
                    <a:p>
                      <a:r>
                        <a:rPr lang="en-US" sz="1000" dirty="0"/>
                        <a:t>Reconfiguring of roads and trails in Outagamie County’s largest park.</a:t>
                      </a:r>
                    </a:p>
                  </a:txBody>
                  <a:tcPr/>
                </a:tc>
                <a:tc>
                  <a:txBody>
                    <a:bodyPr/>
                    <a:lstStyle/>
                    <a:p>
                      <a:pPr algn="l"/>
                      <a:r>
                        <a:rPr lang="en-US" sz="1200" dirty="0"/>
                        <a:t>Outagamie County</a:t>
                      </a:r>
                    </a:p>
                  </a:txBody>
                  <a:tcPr/>
                </a:tc>
                <a:tc>
                  <a:txBody>
                    <a:bodyPr/>
                    <a:lstStyle/>
                    <a:p>
                      <a:pPr algn="r"/>
                      <a:r>
                        <a:rPr lang="en-US" sz="1200" dirty="0"/>
                        <a:t>$1,200,000</a:t>
                      </a:r>
                    </a:p>
                  </a:txBody>
                  <a:tcPr/>
                </a:tc>
                <a:extLst>
                  <a:ext uri="{0D108BD9-81ED-4DB2-BD59-A6C34878D82A}">
                    <a16:rowId xmlns:a16="http://schemas.microsoft.com/office/drawing/2014/main" val="1554019353"/>
                  </a:ext>
                </a:extLst>
              </a:tr>
              <a:tr h="143961">
                <a:tc>
                  <a:txBody>
                    <a:bodyPr/>
                    <a:lstStyle/>
                    <a:p>
                      <a:r>
                        <a:rPr lang="en-US" sz="1200" dirty="0"/>
                        <a:t>Ellen </a:t>
                      </a:r>
                      <a:r>
                        <a:rPr lang="en-US" sz="1200" dirty="0" err="1"/>
                        <a:t>Kort</a:t>
                      </a:r>
                      <a:r>
                        <a:rPr lang="en-US" sz="1200" dirty="0"/>
                        <a:t> Peace Park</a:t>
                      </a:r>
                    </a:p>
                  </a:txBody>
                  <a:tcPr/>
                </a:tc>
                <a:tc>
                  <a:txBody>
                    <a:bodyPr/>
                    <a:lstStyle/>
                    <a:p>
                      <a:r>
                        <a:rPr lang="en-US" sz="1000" dirty="0"/>
                        <a:t>Connecting trails to Nelson Heritage Bridge, North Island Trials and Newberry Trail. Interior trails 2024.</a:t>
                      </a:r>
                    </a:p>
                  </a:txBody>
                  <a:tcPr/>
                </a:tc>
                <a:tc>
                  <a:txBody>
                    <a:bodyPr/>
                    <a:lstStyle/>
                    <a:p>
                      <a:pPr algn="l"/>
                      <a:r>
                        <a:rPr lang="en-US" sz="1200" dirty="0"/>
                        <a:t>Appleton</a:t>
                      </a:r>
                    </a:p>
                  </a:txBody>
                  <a:tcPr/>
                </a:tc>
                <a:tc>
                  <a:txBody>
                    <a:bodyPr/>
                    <a:lstStyle/>
                    <a:p>
                      <a:pPr algn="r"/>
                      <a:r>
                        <a:rPr lang="en-US" sz="1200" dirty="0"/>
                        <a:t>$750,000</a:t>
                      </a:r>
                    </a:p>
                  </a:txBody>
                  <a:tcPr/>
                </a:tc>
                <a:extLst>
                  <a:ext uri="{0D108BD9-81ED-4DB2-BD59-A6C34878D82A}">
                    <a16:rowId xmlns:a16="http://schemas.microsoft.com/office/drawing/2014/main" val="4002946529"/>
                  </a:ext>
                </a:extLst>
              </a:tr>
            </a:tbl>
          </a:graphicData>
        </a:graphic>
      </p:graphicFrame>
      <p:graphicFrame>
        <p:nvGraphicFramePr>
          <p:cNvPr id="3" name="Table 2">
            <a:extLst>
              <a:ext uri="{FF2B5EF4-FFF2-40B4-BE49-F238E27FC236}">
                <a16:creationId xmlns:a16="http://schemas.microsoft.com/office/drawing/2014/main" id="{8A6A382C-7839-4179-BC65-F8256A251C64}"/>
              </a:ext>
            </a:extLst>
          </p:cNvPr>
          <p:cNvGraphicFramePr>
            <a:graphicFrameLocks noGrp="1"/>
          </p:cNvGraphicFramePr>
          <p:nvPr>
            <p:extLst>
              <p:ext uri="{D42A27DB-BD31-4B8C-83A1-F6EECF244321}">
                <p14:modId xmlns:p14="http://schemas.microsoft.com/office/powerpoint/2010/main" val="1918879360"/>
              </p:ext>
            </p:extLst>
          </p:nvPr>
        </p:nvGraphicFramePr>
        <p:xfrm>
          <a:off x="5978772" y="857036"/>
          <a:ext cx="5982728" cy="5590644"/>
        </p:xfrm>
        <a:graphic>
          <a:graphicData uri="http://schemas.openxmlformats.org/drawingml/2006/table">
            <a:tbl>
              <a:tblPr firstRow="1" bandRow="1">
                <a:tableStyleId>{5C22544A-7EE6-4342-B048-85BDC9FD1C3A}</a:tableStyleId>
              </a:tblPr>
              <a:tblGrid>
                <a:gridCol w="1664259">
                  <a:extLst>
                    <a:ext uri="{9D8B030D-6E8A-4147-A177-3AD203B41FA5}">
                      <a16:colId xmlns:a16="http://schemas.microsoft.com/office/drawing/2014/main" val="1145235537"/>
                    </a:ext>
                  </a:extLst>
                </a:gridCol>
                <a:gridCol w="2194141">
                  <a:extLst>
                    <a:ext uri="{9D8B030D-6E8A-4147-A177-3AD203B41FA5}">
                      <a16:colId xmlns:a16="http://schemas.microsoft.com/office/drawing/2014/main" val="2971676657"/>
                    </a:ext>
                  </a:extLst>
                </a:gridCol>
                <a:gridCol w="977390">
                  <a:extLst>
                    <a:ext uri="{9D8B030D-6E8A-4147-A177-3AD203B41FA5}">
                      <a16:colId xmlns:a16="http://schemas.microsoft.com/office/drawing/2014/main" val="1492501867"/>
                    </a:ext>
                  </a:extLst>
                </a:gridCol>
                <a:gridCol w="1146938">
                  <a:extLst>
                    <a:ext uri="{9D8B030D-6E8A-4147-A177-3AD203B41FA5}">
                      <a16:colId xmlns:a16="http://schemas.microsoft.com/office/drawing/2014/main" val="419559730"/>
                    </a:ext>
                  </a:extLst>
                </a:gridCol>
              </a:tblGrid>
              <a:tr h="294589">
                <a:tc gridSpan="4">
                  <a:txBody>
                    <a:bodyPr/>
                    <a:lstStyle/>
                    <a:p>
                      <a:r>
                        <a:rPr lang="en-US" sz="1200" b="1" dirty="0">
                          <a:solidFill>
                            <a:schemeClr val="bg1"/>
                          </a:solidFill>
                        </a:rPr>
                        <a:t>2023</a:t>
                      </a:r>
                    </a:p>
                  </a:txBody>
                  <a:tcPr>
                    <a:solidFill>
                      <a:srgbClr val="0070C0"/>
                    </a:solidFill>
                  </a:tcPr>
                </a:tc>
                <a:tc hMerge="1">
                  <a:txBody>
                    <a:bodyPr/>
                    <a:lstStyle/>
                    <a:p>
                      <a:endParaRPr lang="en-US" sz="1000" dirty="0"/>
                    </a:p>
                  </a:txBody>
                  <a:tcPr/>
                </a:tc>
                <a:tc hMerge="1">
                  <a:txBody>
                    <a:bodyPr/>
                    <a:lstStyle/>
                    <a:p>
                      <a:endParaRPr lang="en-US" sz="1200" dirty="0"/>
                    </a:p>
                  </a:txBody>
                  <a:tcPr/>
                </a:tc>
                <a:tc hMerge="1">
                  <a:txBody>
                    <a:bodyPr/>
                    <a:lstStyle/>
                    <a:p>
                      <a:endParaRPr lang="en-US" sz="1200" dirty="0"/>
                    </a:p>
                  </a:txBody>
                  <a:tcPr/>
                </a:tc>
                <a:extLst>
                  <a:ext uri="{0D108BD9-81ED-4DB2-BD59-A6C34878D82A}">
                    <a16:rowId xmlns:a16="http://schemas.microsoft.com/office/drawing/2014/main" val="306680640"/>
                  </a:ext>
                </a:extLst>
              </a:tr>
              <a:tr h="888495">
                <a:tc>
                  <a:txBody>
                    <a:bodyPr/>
                    <a:lstStyle/>
                    <a:p>
                      <a:r>
                        <a:rPr lang="en-US" sz="1200" dirty="0"/>
                        <a:t>Water Street Trail</a:t>
                      </a:r>
                    </a:p>
                  </a:txBody>
                  <a:tcPr/>
                </a:tc>
                <a:tc>
                  <a:txBody>
                    <a:bodyPr/>
                    <a:lstStyle/>
                    <a:p>
                      <a:r>
                        <a:rPr lang="en-US" sz="1000" dirty="0"/>
                        <a:t>Redevelopment of a section of riverfront now dominated by boat storage. Connects Trestle Trail to Loop the Lake.</a:t>
                      </a:r>
                    </a:p>
                  </a:txBody>
                  <a:tcPr/>
                </a:tc>
                <a:tc>
                  <a:txBody>
                    <a:bodyPr/>
                    <a:lstStyle/>
                    <a:p>
                      <a:r>
                        <a:rPr lang="en-US" sz="1200" dirty="0"/>
                        <a:t>Menasha</a:t>
                      </a:r>
                    </a:p>
                  </a:txBody>
                  <a:tcPr/>
                </a:tc>
                <a:tc>
                  <a:txBody>
                    <a:bodyPr/>
                    <a:lstStyle/>
                    <a:p>
                      <a:pPr algn="r"/>
                      <a:r>
                        <a:rPr lang="en-US" sz="1200" dirty="0"/>
                        <a:t>$1,012,550</a:t>
                      </a:r>
                    </a:p>
                  </a:txBody>
                  <a:tcPr/>
                </a:tc>
                <a:extLst>
                  <a:ext uri="{0D108BD9-81ED-4DB2-BD59-A6C34878D82A}">
                    <a16:rowId xmlns:a16="http://schemas.microsoft.com/office/drawing/2014/main" val="3175529433"/>
                  </a:ext>
                </a:extLst>
              </a:tr>
              <a:tr h="294589">
                <a:tc gridSpan="4">
                  <a:txBody>
                    <a:bodyPr/>
                    <a:lstStyle/>
                    <a:p>
                      <a:r>
                        <a:rPr lang="en-US" sz="1200" b="1" dirty="0">
                          <a:solidFill>
                            <a:schemeClr val="bg1"/>
                          </a:solidFill>
                        </a:rPr>
                        <a:t>2024</a:t>
                      </a:r>
                    </a:p>
                  </a:txBody>
                  <a:tcPr>
                    <a:solidFill>
                      <a:srgbClr val="0070C0"/>
                    </a:solidFill>
                  </a:tcPr>
                </a:tc>
                <a:tc hMerge="1">
                  <a:txBody>
                    <a:bodyPr/>
                    <a:lstStyle/>
                    <a:p>
                      <a:endParaRPr lang="en-US" sz="1000" dirty="0"/>
                    </a:p>
                  </a:txBody>
                  <a:tcPr>
                    <a:solidFill>
                      <a:srgbClr val="0070C0"/>
                    </a:solidFill>
                  </a:tcPr>
                </a:tc>
                <a:tc hMerge="1">
                  <a:txBody>
                    <a:bodyPr/>
                    <a:lstStyle/>
                    <a:p>
                      <a:endParaRPr lang="en-US" sz="1200"/>
                    </a:p>
                  </a:txBody>
                  <a:tcPr>
                    <a:solidFill>
                      <a:srgbClr val="0070C0"/>
                    </a:solidFill>
                  </a:tcPr>
                </a:tc>
                <a:tc hMerge="1">
                  <a:txBody>
                    <a:bodyPr/>
                    <a:lstStyle/>
                    <a:p>
                      <a:endParaRPr lang="en-US" sz="1200" dirty="0"/>
                    </a:p>
                  </a:txBody>
                  <a:tcPr>
                    <a:solidFill>
                      <a:srgbClr val="0070C0"/>
                    </a:solidFill>
                  </a:tcPr>
                </a:tc>
                <a:extLst>
                  <a:ext uri="{0D108BD9-81ED-4DB2-BD59-A6C34878D82A}">
                    <a16:rowId xmlns:a16="http://schemas.microsoft.com/office/drawing/2014/main" val="4141950752"/>
                  </a:ext>
                </a:extLst>
              </a:tr>
              <a:tr h="695343">
                <a:tc>
                  <a:txBody>
                    <a:bodyPr/>
                    <a:lstStyle/>
                    <a:p>
                      <a:r>
                        <a:rPr lang="en-US" sz="1200" dirty="0"/>
                        <a:t>Arrowhead Park</a:t>
                      </a:r>
                    </a:p>
                  </a:txBody>
                  <a:tcPr/>
                </a:tc>
                <a:tc>
                  <a:txBody>
                    <a:bodyPr/>
                    <a:lstStyle/>
                    <a:p>
                      <a:r>
                        <a:rPr lang="en-US" sz="1000" dirty="0"/>
                        <a:t>Trail construction will be ongoing in the new park 2021-25.</a:t>
                      </a:r>
                    </a:p>
                  </a:txBody>
                  <a:tcPr/>
                </a:tc>
                <a:tc>
                  <a:txBody>
                    <a:bodyPr/>
                    <a:lstStyle/>
                    <a:p>
                      <a:r>
                        <a:rPr lang="en-US" sz="1200" dirty="0"/>
                        <a:t>Neenah</a:t>
                      </a:r>
                    </a:p>
                  </a:txBody>
                  <a:tcPr/>
                </a:tc>
                <a:tc>
                  <a:txBody>
                    <a:bodyPr/>
                    <a:lstStyle/>
                    <a:p>
                      <a:pPr algn="r"/>
                      <a:r>
                        <a:rPr lang="en-US" sz="1200" dirty="0"/>
                        <a:t>$1.5 million to </a:t>
                      </a:r>
                      <a:br>
                        <a:rPr lang="en-US" sz="1200" dirty="0"/>
                      </a:br>
                      <a:r>
                        <a:rPr lang="en-US" sz="1200" dirty="0"/>
                        <a:t>$2 million</a:t>
                      </a:r>
                    </a:p>
                  </a:txBody>
                  <a:tcPr/>
                </a:tc>
                <a:extLst>
                  <a:ext uri="{0D108BD9-81ED-4DB2-BD59-A6C34878D82A}">
                    <a16:rowId xmlns:a16="http://schemas.microsoft.com/office/drawing/2014/main" val="1167212332"/>
                  </a:ext>
                </a:extLst>
              </a:tr>
              <a:tr h="695343">
                <a:tc>
                  <a:txBody>
                    <a:bodyPr/>
                    <a:lstStyle/>
                    <a:p>
                      <a:r>
                        <a:rPr lang="en-US" sz="1200" dirty="0"/>
                        <a:t>Lawson Canal Trail</a:t>
                      </a:r>
                    </a:p>
                  </a:txBody>
                  <a:tcPr/>
                </a:tc>
                <a:tc>
                  <a:txBody>
                    <a:bodyPr/>
                    <a:lstStyle/>
                    <a:p>
                      <a:r>
                        <a:rPr lang="en-US" sz="1000" dirty="0"/>
                        <a:t>A redevelopment of the former Banta Corp. property to include a whitewater course and riverfront trail.</a:t>
                      </a:r>
                    </a:p>
                  </a:txBody>
                  <a:tcPr/>
                </a:tc>
                <a:tc>
                  <a:txBody>
                    <a:bodyPr/>
                    <a:lstStyle/>
                    <a:p>
                      <a:r>
                        <a:rPr lang="en-US" sz="1200" dirty="0"/>
                        <a:t>Menasha</a:t>
                      </a:r>
                    </a:p>
                  </a:txBody>
                  <a:tcPr/>
                </a:tc>
                <a:tc>
                  <a:txBody>
                    <a:bodyPr/>
                    <a:lstStyle/>
                    <a:p>
                      <a:pPr algn="r"/>
                      <a:r>
                        <a:rPr lang="en-US" sz="1200" dirty="0"/>
                        <a:t>$800,000</a:t>
                      </a:r>
                    </a:p>
                  </a:txBody>
                  <a:tcPr/>
                </a:tc>
                <a:extLst>
                  <a:ext uri="{0D108BD9-81ED-4DB2-BD59-A6C34878D82A}">
                    <a16:rowId xmlns:a16="http://schemas.microsoft.com/office/drawing/2014/main" val="1277157519"/>
                  </a:ext>
                </a:extLst>
              </a:tr>
              <a:tr h="8204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Energies Trail</a:t>
                      </a:r>
                    </a:p>
                  </a:txBody>
                  <a:tcPr/>
                </a:tc>
                <a:tc>
                  <a:txBody>
                    <a:bodyPr/>
                    <a:lstStyle/>
                    <a:p>
                      <a:r>
                        <a:rPr lang="en-US" sz="1000" dirty="0"/>
                        <a:t>Uses the power company’s right-of-way under transmission lines from Oneida Street to Plank Road. State DOT and TAP grants total $516,000.</a:t>
                      </a:r>
                    </a:p>
                  </a:txBody>
                  <a:tcPr/>
                </a:tc>
                <a:tc>
                  <a:txBody>
                    <a:bodyPr/>
                    <a:lstStyle/>
                    <a:p>
                      <a:r>
                        <a:rPr lang="en-US" sz="1200" dirty="0"/>
                        <a:t>Appleton</a:t>
                      </a:r>
                    </a:p>
                  </a:txBody>
                  <a:tcPr/>
                </a:tc>
                <a:tc>
                  <a:txBody>
                    <a:bodyPr/>
                    <a:lstStyle/>
                    <a:p>
                      <a:pPr algn="r"/>
                      <a:r>
                        <a:rPr lang="en-US" sz="1200" dirty="0"/>
                        <a:t>$1,525,000</a:t>
                      </a:r>
                    </a:p>
                  </a:txBody>
                  <a:tcPr/>
                </a:tc>
                <a:extLst>
                  <a:ext uri="{0D108BD9-81ED-4DB2-BD59-A6C34878D82A}">
                    <a16:rowId xmlns:a16="http://schemas.microsoft.com/office/drawing/2014/main" val="3794367920"/>
                  </a:ext>
                </a:extLst>
              </a:tr>
              <a:tr h="294589">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2025</a:t>
                      </a:r>
                    </a:p>
                  </a:txBody>
                  <a:tcPr>
                    <a:solidFill>
                      <a:srgbClr val="0070C0"/>
                    </a:solidFill>
                  </a:tcPr>
                </a:tc>
                <a:tc hMerge="1">
                  <a:txBody>
                    <a:bodyPr/>
                    <a:lstStyle/>
                    <a:p>
                      <a:endParaRPr lang="en-US" sz="1000" dirty="0"/>
                    </a:p>
                  </a:txBody>
                  <a:tcPr/>
                </a:tc>
                <a:tc hMerge="1">
                  <a:txBody>
                    <a:bodyPr/>
                    <a:lstStyle/>
                    <a:p>
                      <a:endParaRPr lang="en-US" sz="1200"/>
                    </a:p>
                  </a:txBody>
                  <a:tcPr/>
                </a:tc>
                <a:tc hMerge="1">
                  <a:txBody>
                    <a:bodyPr/>
                    <a:lstStyle/>
                    <a:p>
                      <a:endParaRPr lang="en-US" sz="1200" dirty="0"/>
                    </a:p>
                  </a:txBody>
                  <a:tcPr/>
                </a:tc>
                <a:extLst>
                  <a:ext uri="{0D108BD9-81ED-4DB2-BD59-A6C34878D82A}">
                    <a16:rowId xmlns:a16="http://schemas.microsoft.com/office/drawing/2014/main" val="1305797950"/>
                  </a:ext>
                </a:extLst>
              </a:tr>
              <a:tr h="888495">
                <a:tc>
                  <a:txBody>
                    <a:bodyPr/>
                    <a:lstStyle/>
                    <a:p>
                      <a:r>
                        <a:rPr lang="en-US" sz="1200" dirty="0"/>
                        <a:t>Lutz-Vulcan Board Walk</a:t>
                      </a:r>
                    </a:p>
                  </a:txBody>
                  <a:tcPr/>
                </a:tc>
                <a:tc>
                  <a:txBody>
                    <a:bodyPr/>
                    <a:lstStyle/>
                    <a:p>
                      <a:r>
                        <a:rPr lang="en-US" sz="1000" dirty="0"/>
                        <a:t>A boardwalk from Vulcan Park to the Appleton Yacht Club and Lutz Park  suspended over the water.</a:t>
                      </a:r>
                    </a:p>
                  </a:txBody>
                  <a:tcPr/>
                </a:tc>
                <a:tc>
                  <a:txBody>
                    <a:bodyPr/>
                    <a:lstStyle/>
                    <a:p>
                      <a:r>
                        <a:rPr lang="en-US" sz="1200" dirty="0"/>
                        <a:t>Appleton</a:t>
                      </a:r>
                    </a:p>
                  </a:txBody>
                  <a:tcPr/>
                </a:tc>
                <a:tc>
                  <a:txBody>
                    <a:bodyPr/>
                    <a:lstStyle/>
                    <a:p>
                      <a:pPr algn="r"/>
                      <a:r>
                        <a:rPr lang="en-US" sz="1200" dirty="0"/>
                        <a:t>$2,000,000</a:t>
                      </a:r>
                    </a:p>
                  </a:txBody>
                  <a:tcPr/>
                </a:tc>
                <a:extLst>
                  <a:ext uri="{0D108BD9-81ED-4DB2-BD59-A6C34878D82A}">
                    <a16:rowId xmlns:a16="http://schemas.microsoft.com/office/drawing/2014/main" val="756212838"/>
                  </a:ext>
                </a:extLst>
              </a:tr>
              <a:tr h="7187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Garfield Avenue Trail</a:t>
                      </a:r>
                    </a:p>
                  </a:txBody>
                  <a:tcPr/>
                </a:tc>
                <a:tc>
                  <a:txBody>
                    <a:bodyPr/>
                    <a:lstStyle/>
                    <a:p>
                      <a:r>
                        <a:rPr lang="en-US" sz="1000" dirty="0"/>
                        <a:t>Street reconstruction includes off-street bike/ped trail that connects Gilbert Trail to Lawson Trail and connects to Loop the Lake.</a:t>
                      </a:r>
                    </a:p>
                  </a:txBody>
                  <a:tcPr/>
                </a:tc>
                <a:tc>
                  <a:txBody>
                    <a:bodyPr/>
                    <a:lstStyle/>
                    <a:p>
                      <a:r>
                        <a:rPr lang="en-US" sz="1200" dirty="0"/>
                        <a:t>Menasha</a:t>
                      </a:r>
                    </a:p>
                  </a:txBody>
                  <a:tcPr/>
                </a:tc>
                <a:tc>
                  <a:txBody>
                    <a:bodyPr/>
                    <a:lstStyle/>
                    <a:p>
                      <a:r>
                        <a:rPr lang="en-US" sz="1200" dirty="0"/>
                        <a:t>Cost TBD</a:t>
                      </a:r>
                    </a:p>
                  </a:txBody>
                  <a:tcPr/>
                </a:tc>
                <a:extLst>
                  <a:ext uri="{0D108BD9-81ED-4DB2-BD59-A6C34878D82A}">
                    <a16:rowId xmlns:a16="http://schemas.microsoft.com/office/drawing/2014/main" val="4208540201"/>
                  </a:ext>
                </a:extLst>
              </a:tr>
            </a:tbl>
          </a:graphicData>
        </a:graphic>
      </p:graphicFrame>
      <p:sp>
        <p:nvSpPr>
          <p:cNvPr id="4" name="TextBox 3">
            <a:extLst>
              <a:ext uri="{FF2B5EF4-FFF2-40B4-BE49-F238E27FC236}">
                <a16:creationId xmlns:a16="http://schemas.microsoft.com/office/drawing/2014/main" id="{454B39DA-BA4E-4F21-A84E-8AF731B5492D}"/>
              </a:ext>
            </a:extLst>
          </p:cNvPr>
          <p:cNvSpPr txBox="1"/>
          <p:nvPr/>
        </p:nvSpPr>
        <p:spPr>
          <a:xfrm>
            <a:off x="174322" y="307914"/>
            <a:ext cx="11787178" cy="369332"/>
          </a:xfrm>
          <a:prstGeom prst="rect">
            <a:avLst/>
          </a:prstGeom>
          <a:noFill/>
        </p:spPr>
        <p:txBody>
          <a:bodyPr wrap="square" rtlCol="0">
            <a:spAutoFit/>
          </a:bodyPr>
          <a:lstStyle/>
          <a:p>
            <a:pPr algn="ctr"/>
            <a:r>
              <a:rPr lang="en-US" dirty="0">
                <a:latin typeface="Avenir Next LT Pro Light" panose="020B0304020202020204" pitchFamily="34" charset="0"/>
              </a:rPr>
              <a:t>Total planned trail investment 2020-2025 is $24,147,890</a:t>
            </a:r>
          </a:p>
        </p:txBody>
      </p:sp>
    </p:spTree>
    <p:extLst>
      <p:ext uri="{BB962C8B-B14F-4D97-AF65-F5344CB8AC3E}">
        <p14:creationId xmlns:p14="http://schemas.microsoft.com/office/powerpoint/2010/main" val="38584042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540BFC2-7FA2-4345-B8C2-52D7A9E43E44}"/>
              </a:ext>
            </a:extLst>
          </p:cNvPr>
          <p:cNvGraphicFramePr>
            <a:graphicFrameLocks noGrp="1"/>
          </p:cNvGraphicFramePr>
          <p:nvPr>
            <p:extLst>
              <p:ext uri="{D42A27DB-BD31-4B8C-83A1-F6EECF244321}">
                <p14:modId xmlns:p14="http://schemas.microsoft.com/office/powerpoint/2010/main" val="3352727051"/>
              </p:ext>
            </p:extLst>
          </p:nvPr>
        </p:nvGraphicFramePr>
        <p:xfrm>
          <a:off x="1992081" y="1043708"/>
          <a:ext cx="8174182" cy="4259968"/>
        </p:xfrm>
        <a:graphic>
          <a:graphicData uri="http://schemas.openxmlformats.org/drawingml/2006/table">
            <a:tbl>
              <a:tblPr firstRow="1" bandRow="1">
                <a:tableStyleId>{5C22544A-7EE6-4342-B048-85BDC9FD1C3A}</a:tableStyleId>
              </a:tblPr>
              <a:tblGrid>
                <a:gridCol w="3056030">
                  <a:extLst>
                    <a:ext uri="{9D8B030D-6E8A-4147-A177-3AD203B41FA5}">
                      <a16:colId xmlns:a16="http://schemas.microsoft.com/office/drawing/2014/main" val="2561733556"/>
                    </a:ext>
                  </a:extLst>
                </a:gridCol>
                <a:gridCol w="5118152">
                  <a:extLst>
                    <a:ext uri="{9D8B030D-6E8A-4147-A177-3AD203B41FA5}">
                      <a16:colId xmlns:a16="http://schemas.microsoft.com/office/drawing/2014/main" val="769745582"/>
                    </a:ext>
                  </a:extLst>
                </a:gridCol>
              </a:tblGrid>
              <a:tr h="1178289">
                <a:tc gridSpan="2">
                  <a:txBody>
                    <a:bodyPr/>
                    <a:lstStyle/>
                    <a:p>
                      <a:pPr algn="ctr"/>
                      <a:r>
                        <a:rPr lang="en-US" sz="6000" b="0" dirty="0">
                          <a:solidFill>
                            <a:schemeClr val="bg1"/>
                          </a:solidFill>
                          <a:latin typeface="Avenir Next LT Pro" panose="020B0504020202020204" pitchFamily="34" charset="0"/>
                        </a:rPr>
                        <a:t>Thank You</a:t>
                      </a:r>
                    </a:p>
                  </a:txBody>
                  <a:tcPr/>
                </a:tc>
                <a:tc hMerge="1">
                  <a:txBody>
                    <a:bodyPr/>
                    <a:lstStyle/>
                    <a:p>
                      <a:endParaRPr lang="en-US" dirty="0"/>
                    </a:p>
                  </a:txBody>
                  <a:tcPr/>
                </a:tc>
                <a:extLst>
                  <a:ext uri="{0D108BD9-81ED-4DB2-BD59-A6C34878D82A}">
                    <a16:rowId xmlns:a16="http://schemas.microsoft.com/office/drawing/2014/main" val="2759676749"/>
                  </a:ext>
                </a:extLst>
              </a:tr>
              <a:tr h="3081679">
                <a:tc>
                  <a:txBody>
                    <a:bodyPr/>
                    <a:lstStyle/>
                    <a:p>
                      <a:pPr algn="r"/>
                      <a:r>
                        <a:rPr lang="en-US" sz="1400" dirty="0">
                          <a:latin typeface="Avenir Next LT Pro" panose="020B0504020202020204" pitchFamily="34" charset="0"/>
                        </a:rPr>
                        <a:t>Kim Biedermann</a:t>
                      </a:r>
                    </a:p>
                    <a:p>
                      <a:pPr algn="r"/>
                      <a:r>
                        <a:rPr lang="en-US" sz="1400" dirty="0">
                          <a:latin typeface="Avenir Next LT Pro" panose="020B0504020202020204" pitchFamily="34" charset="0"/>
                        </a:rPr>
                        <a:t>Adam Breest</a:t>
                      </a:r>
                    </a:p>
                    <a:p>
                      <a:pPr algn="r"/>
                      <a:r>
                        <a:rPr lang="en-US" sz="1400" dirty="0">
                          <a:latin typeface="Avenir Next LT Pro" panose="020B0504020202020204" pitchFamily="34" charset="0"/>
                        </a:rPr>
                        <a:t>Holly Femal</a:t>
                      </a:r>
                    </a:p>
                    <a:p>
                      <a:pPr algn="r"/>
                      <a:r>
                        <a:rPr lang="en-US" sz="1400" dirty="0">
                          <a:latin typeface="Avenir Next LT Pro" panose="020B0504020202020204" pitchFamily="34" charset="0"/>
                        </a:rPr>
                        <a:t>Tom Flick</a:t>
                      </a:r>
                    </a:p>
                    <a:p>
                      <a:pPr algn="r"/>
                      <a:r>
                        <a:rPr lang="en-US" sz="1400" dirty="0">
                          <a:latin typeface="Avenir Next LT Pro" panose="020B0504020202020204" pitchFamily="34" charset="0"/>
                        </a:rPr>
                        <a:t>Amanda Geiser</a:t>
                      </a:r>
                    </a:p>
                    <a:p>
                      <a:pPr algn="r"/>
                      <a:r>
                        <a:rPr lang="en-US" sz="1400" dirty="0">
                          <a:latin typeface="Avenir Next LT Pro" panose="020B0504020202020204" pitchFamily="34" charset="0"/>
                        </a:rPr>
                        <a:t>Kara Homan</a:t>
                      </a:r>
                    </a:p>
                    <a:p>
                      <a:pPr algn="r"/>
                      <a:r>
                        <a:rPr lang="en-US" sz="1400" dirty="0">
                          <a:latin typeface="Avenir Next LT Pro" panose="020B0504020202020204" pitchFamily="34" charset="0"/>
                        </a:rPr>
                        <a:t>Bob Jakel &amp; Mike </a:t>
                      </a:r>
                      <a:r>
                        <a:rPr lang="en-US" sz="1400" dirty="0" err="1">
                          <a:latin typeface="Avenir Next LT Pro" panose="020B0504020202020204" pitchFamily="34" charset="0"/>
                        </a:rPr>
                        <a:t>Sundelious</a:t>
                      </a:r>
                      <a:endParaRPr lang="en-US" sz="1400" dirty="0">
                        <a:latin typeface="Avenir Next LT Pro" panose="020B0504020202020204" pitchFamily="34" charset="0"/>
                      </a:endParaRPr>
                    </a:p>
                    <a:p>
                      <a:pPr algn="r"/>
                      <a:r>
                        <a:rPr lang="en-US" sz="1400" dirty="0">
                          <a:latin typeface="Avenir Next LT Pro" panose="020B0504020202020204" pitchFamily="34" charset="0"/>
                        </a:rPr>
                        <a:t>Mike Kading</a:t>
                      </a:r>
                    </a:p>
                    <a:p>
                      <a:pPr algn="r"/>
                      <a:r>
                        <a:rPr lang="en-US" sz="1400" dirty="0">
                          <a:latin typeface="Avenir Next LT Pro" panose="020B0504020202020204" pitchFamily="34" charset="0"/>
                        </a:rPr>
                        <a:t>Brian Tungate &amp; Megan Sackett</a:t>
                      </a:r>
                    </a:p>
                    <a:p>
                      <a:pPr algn="r"/>
                      <a:endParaRPr lang="en-US" sz="1400" dirty="0">
                        <a:latin typeface="Avenir Next LT Pro" panose="020B0504020202020204" pitchFamily="34" charset="0"/>
                      </a:endParaRPr>
                    </a:p>
                    <a:p>
                      <a:pPr algn="r"/>
                      <a:r>
                        <a:rPr lang="en-US" sz="1400" dirty="0">
                          <a:latin typeface="Avenir Next LT Pro" panose="020B0504020202020204" pitchFamily="34" charset="0"/>
                        </a:rPr>
                        <a:t>PowerPoint by David Horst</a:t>
                      </a:r>
                    </a:p>
                  </a:txBody>
                  <a:tcPr/>
                </a:tc>
                <a:tc>
                  <a:txBody>
                    <a:bodyPr/>
                    <a:lstStyle/>
                    <a:p>
                      <a:r>
                        <a:rPr lang="en-US" sz="1400" dirty="0">
                          <a:latin typeface="Avenir Next LT Pro" panose="020B0504020202020204" pitchFamily="34" charset="0"/>
                        </a:rPr>
                        <a:t>East Central Wis. Regional Planning Commission</a:t>
                      </a:r>
                    </a:p>
                    <a:p>
                      <a:r>
                        <a:rPr lang="en-US" sz="1400" dirty="0">
                          <a:latin typeface="Avenir Next LT Pro" panose="020B0504020202020204" pitchFamily="34" charset="0"/>
                        </a:rPr>
                        <a:t>Village of Little Chute </a:t>
                      </a:r>
                    </a:p>
                    <a:p>
                      <a:r>
                        <a:rPr lang="en-US" sz="1400" dirty="0">
                          <a:latin typeface="Avenir Next LT Pro" panose="020B0504020202020204" pitchFamily="34" charset="0"/>
                        </a:rPr>
                        <a:t>Village of Kimberly</a:t>
                      </a:r>
                    </a:p>
                    <a:p>
                      <a:r>
                        <a:rPr lang="en-US" sz="1400" dirty="0">
                          <a:latin typeface="Avenir Next LT Pro" panose="020B0504020202020204" pitchFamily="34" charset="0"/>
                        </a:rPr>
                        <a:t>City of Appleton</a:t>
                      </a:r>
                    </a:p>
                    <a:p>
                      <a:r>
                        <a:rPr lang="en-US" sz="1400" dirty="0">
                          <a:latin typeface="Avenir Next LT Pro" panose="020B0504020202020204" pitchFamily="34" charset="0"/>
                        </a:rPr>
                        <a:t>Village of Fox Crossing</a:t>
                      </a:r>
                    </a:p>
                    <a:p>
                      <a:r>
                        <a:rPr lang="en-US" sz="1400" dirty="0">
                          <a:latin typeface="Avenir Next LT Pro" panose="020B0504020202020204" pitchFamily="34" charset="0"/>
                        </a:rPr>
                        <a:t>Outagamie County </a:t>
                      </a:r>
                    </a:p>
                    <a:p>
                      <a:r>
                        <a:rPr lang="en-US" sz="1400" dirty="0">
                          <a:latin typeface="Avenir Next LT Pro" panose="020B0504020202020204" pitchFamily="34" charset="0"/>
                        </a:rPr>
                        <a:t>City of Kaukauna</a:t>
                      </a:r>
                    </a:p>
                    <a:p>
                      <a:r>
                        <a:rPr lang="en-US" sz="1400" dirty="0">
                          <a:latin typeface="Avenir Next LT Pro" panose="020B0504020202020204" pitchFamily="34" charset="0"/>
                        </a:rPr>
                        <a:t>City of Neenah</a:t>
                      </a:r>
                    </a:p>
                    <a:p>
                      <a:r>
                        <a:rPr lang="en-US" sz="1400" dirty="0">
                          <a:latin typeface="Avenir Next LT Pro" panose="020B0504020202020204" pitchFamily="34" charset="0"/>
                        </a:rPr>
                        <a:t>City of Menasha</a:t>
                      </a:r>
                    </a:p>
                    <a:p>
                      <a:endParaRPr lang="en-US" sz="1400" dirty="0">
                        <a:latin typeface="Avenir Next LT Pro" panose="020B0504020202020204" pitchFamily="34" charset="0"/>
                      </a:endParaRPr>
                    </a:p>
                    <a:p>
                      <a:r>
                        <a:rPr lang="en-US" sz="1400" dirty="0">
                          <a:latin typeface="Avenir Next LT Pro" panose="020B0504020202020204" pitchFamily="34" charset="0"/>
                        </a:rPr>
                        <a:t>Community Foundation for the Fox Valley Region</a:t>
                      </a:r>
                    </a:p>
                  </a:txBody>
                  <a:tcPr/>
                </a:tc>
                <a:extLst>
                  <a:ext uri="{0D108BD9-81ED-4DB2-BD59-A6C34878D82A}">
                    <a16:rowId xmlns:a16="http://schemas.microsoft.com/office/drawing/2014/main" val="4199758319"/>
                  </a:ext>
                </a:extLst>
              </a:tr>
            </a:tbl>
          </a:graphicData>
        </a:graphic>
      </p:graphicFrame>
      <p:grpSp>
        <p:nvGrpSpPr>
          <p:cNvPr id="12" name="Group 11">
            <a:extLst>
              <a:ext uri="{FF2B5EF4-FFF2-40B4-BE49-F238E27FC236}">
                <a16:creationId xmlns:a16="http://schemas.microsoft.com/office/drawing/2014/main" id="{CB0463FD-1858-4D21-95FF-F605FDC80139}"/>
              </a:ext>
            </a:extLst>
          </p:cNvPr>
          <p:cNvGrpSpPr/>
          <p:nvPr/>
        </p:nvGrpSpPr>
        <p:grpSpPr>
          <a:xfrm>
            <a:off x="1935431" y="5521101"/>
            <a:ext cx="8346190" cy="1283303"/>
            <a:chOff x="1911093" y="5477261"/>
            <a:chExt cx="8248907" cy="1126604"/>
          </a:xfrm>
        </p:grpSpPr>
        <p:pic>
          <p:nvPicPr>
            <p:cNvPr id="3" name="Picture 2" descr="A picture containing company name&#10;&#10;Description automatically generated">
              <a:extLst>
                <a:ext uri="{FF2B5EF4-FFF2-40B4-BE49-F238E27FC236}">
                  <a16:creationId xmlns:a16="http://schemas.microsoft.com/office/drawing/2014/main" id="{4509D073-A24F-41AE-BB6A-C3CF3842A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0354" y="5477261"/>
              <a:ext cx="2085092" cy="1097280"/>
            </a:xfrm>
            <a:prstGeom prst="rect">
              <a:avLst/>
            </a:prstGeom>
          </p:spPr>
        </p:pic>
        <p:pic>
          <p:nvPicPr>
            <p:cNvPr id="8" name="Picture 7" descr="Text&#10;&#10;Description automatically generated">
              <a:extLst>
                <a:ext uri="{FF2B5EF4-FFF2-40B4-BE49-F238E27FC236}">
                  <a16:creationId xmlns:a16="http://schemas.microsoft.com/office/drawing/2014/main" id="{18F37DDF-0890-48CC-A007-DBEEC64D0DF2}"/>
                </a:ext>
              </a:extLst>
            </p:cNvPr>
            <p:cNvPicPr>
              <a:picLocks noChangeAspect="1"/>
            </p:cNvPicPr>
            <p:nvPr/>
          </p:nvPicPr>
          <p:blipFill rotWithShape="1">
            <a:blip r:embed="rId4">
              <a:extLst>
                <a:ext uri="{28A0092B-C50C-407E-A947-70E740481C1C}">
                  <a14:useLocalDpi xmlns:a14="http://schemas.microsoft.com/office/drawing/2010/main" val="0"/>
                </a:ext>
              </a:extLst>
            </a:blip>
            <a:srcRect l="28643" t="2591" r="36880" b="2593"/>
            <a:stretch/>
          </p:blipFill>
          <p:spPr>
            <a:xfrm>
              <a:off x="7692260" y="5689465"/>
              <a:ext cx="2467740" cy="914400"/>
            </a:xfrm>
            <a:prstGeom prst="rect">
              <a:avLst/>
            </a:prstGeom>
          </p:spPr>
        </p:pic>
        <p:pic>
          <p:nvPicPr>
            <p:cNvPr id="11" name="Picture 10" descr="Text&#10;&#10;Description automatically generated">
              <a:extLst>
                <a:ext uri="{FF2B5EF4-FFF2-40B4-BE49-F238E27FC236}">
                  <a16:creationId xmlns:a16="http://schemas.microsoft.com/office/drawing/2014/main" id="{CF96540F-6CC2-4F1E-B74D-41343E75E3BB}"/>
                </a:ext>
              </a:extLst>
            </p:cNvPr>
            <p:cNvPicPr>
              <a:picLocks noChangeAspect="1"/>
            </p:cNvPicPr>
            <p:nvPr/>
          </p:nvPicPr>
          <p:blipFill rotWithShape="1">
            <a:blip r:embed="rId4">
              <a:extLst>
                <a:ext uri="{28A0092B-C50C-407E-A947-70E740481C1C}">
                  <a14:useLocalDpi xmlns:a14="http://schemas.microsoft.com/office/drawing/2010/main" val="0"/>
                </a:ext>
              </a:extLst>
            </a:blip>
            <a:srcRect l="62726" t="-8674" r="-1879" b="2592"/>
            <a:stretch/>
          </p:blipFill>
          <p:spPr>
            <a:xfrm>
              <a:off x="1911093" y="5586989"/>
              <a:ext cx="2504706" cy="914400"/>
            </a:xfrm>
            <a:prstGeom prst="rect">
              <a:avLst/>
            </a:prstGeom>
          </p:spPr>
        </p:pic>
      </p:grpSp>
    </p:spTree>
    <p:custDataLst>
      <p:tags r:id="rId1"/>
    </p:custDataLst>
    <p:extLst>
      <p:ext uri="{BB962C8B-B14F-4D97-AF65-F5344CB8AC3E}">
        <p14:creationId xmlns:p14="http://schemas.microsoft.com/office/powerpoint/2010/main" val="2421799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4B5D1A-4AE7-41CA-B714-05451BDD6883}"/>
              </a:ext>
            </a:extLst>
          </p:cNvPr>
          <p:cNvSpPr/>
          <p:nvPr/>
        </p:nvSpPr>
        <p:spPr>
          <a:xfrm>
            <a:off x="230686" y="1430587"/>
            <a:ext cx="9233785" cy="516400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D69F3A-F62B-427C-9AA8-3BA04900441D}"/>
              </a:ext>
            </a:extLst>
          </p:cNvPr>
          <p:cNvSpPr>
            <a:spLocks noGrp="1"/>
          </p:cNvSpPr>
          <p:nvPr>
            <p:ph type="title"/>
          </p:nvPr>
        </p:nvSpPr>
        <p:spPr>
          <a:xfrm>
            <a:off x="285750" y="137226"/>
            <a:ext cx="10515600" cy="983615"/>
          </a:xfrm>
        </p:spPr>
        <p:txBody>
          <a:bodyPr>
            <a:normAutofit fontScale="90000"/>
          </a:bodyPr>
          <a:lstStyle/>
          <a:p>
            <a:br>
              <a:rPr lang="en-US" b="1" dirty="0">
                <a:solidFill>
                  <a:srgbClr val="0070C0"/>
                </a:solidFill>
                <a:latin typeface="Avenir Next LT Pro" panose="020B0504020202020204" pitchFamily="34" charset="0"/>
              </a:rPr>
            </a:br>
            <a:r>
              <a:rPr lang="en-US" b="1" dirty="0">
                <a:solidFill>
                  <a:srgbClr val="0070C0"/>
                </a:solidFill>
                <a:latin typeface="Avenir Next LT Pro" panose="020B0504020202020204" pitchFamily="34" charset="0"/>
              </a:rPr>
              <a:t>How We Got Here</a:t>
            </a:r>
          </a:p>
        </p:txBody>
      </p:sp>
      <p:sp>
        <p:nvSpPr>
          <p:cNvPr id="4" name="TextBox 3">
            <a:extLst>
              <a:ext uri="{FF2B5EF4-FFF2-40B4-BE49-F238E27FC236}">
                <a16:creationId xmlns:a16="http://schemas.microsoft.com/office/drawing/2014/main" id="{9E359895-1AB1-4452-8F93-CB59AB818841}"/>
              </a:ext>
            </a:extLst>
          </p:cNvPr>
          <p:cNvSpPr txBox="1"/>
          <p:nvPr/>
        </p:nvSpPr>
        <p:spPr>
          <a:xfrm>
            <a:off x="2304475" y="1689556"/>
            <a:ext cx="6554712" cy="5509200"/>
          </a:xfrm>
          <a:prstGeom prst="rect">
            <a:avLst/>
          </a:prstGeom>
          <a:noFill/>
        </p:spPr>
        <p:txBody>
          <a:bodyPr wrap="square" rtlCol="0">
            <a:spAutoFit/>
          </a:bodyPr>
          <a:lstStyle/>
          <a:p>
            <a:r>
              <a:rPr lang="en-US" sz="2000" dirty="0">
                <a:solidFill>
                  <a:srgbClr val="FFFFFF"/>
                </a:solidFill>
                <a:latin typeface="Avenir Next LT Pro" panose="020B0504020202020204" pitchFamily="34" charset="0"/>
              </a:rPr>
              <a:t>FEB. 25, 2020: FOX CITIES TRAIL SUMMIT </a:t>
            </a:r>
          </a:p>
          <a:p>
            <a:r>
              <a:rPr lang="en-US" sz="1600" dirty="0">
                <a:solidFill>
                  <a:srgbClr val="FFFFFF"/>
                </a:solidFill>
                <a:latin typeface="Avenir Next LT Pro" panose="020B0504020202020204" pitchFamily="34" charset="0"/>
              </a:rPr>
              <a:t>Sponsored by Fox Cities Greenways, East Central Wisconsin Regional Planning Commission and Community Foundation for the Fox Valley Region at </a:t>
            </a:r>
            <a:r>
              <a:rPr lang="en-US" sz="1600" dirty="0" err="1">
                <a:solidFill>
                  <a:srgbClr val="FFFFFF"/>
                </a:solidFill>
                <a:latin typeface="Avenir Next LT Pro" panose="020B0504020202020204" pitchFamily="34" charset="0"/>
              </a:rPr>
              <a:t>Bubolz</a:t>
            </a:r>
            <a:r>
              <a:rPr lang="en-US" sz="1600" dirty="0">
                <a:solidFill>
                  <a:srgbClr val="FFFFFF"/>
                </a:solidFill>
                <a:latin typeface="Avenir Next LT Pro" panose="020B0504020202020204" pitchFamily="34" charset="0"/>
              </a:rPr>
              <a:t> Nature Preserve. Sixteen municipalities and nine organizations represented.</a:t>
            </a:r>
            <a:br>
              <a:rPr lang="en-US" sz="1600" dirty="0">
                <a:solidFill>
                  <a:srgbClr val="FFFFFF"/>
                </a:solidFill>
                <a:latin typeface="Avenir Next LT Pro" panose="020B0504020202020204" pitchFamily="34" charset="0"/>
              </a:rPr>
            </a:br>
            <a:endParaRPr lang="en-US" sz="1600" dirty="0">
              <a:solidFill>
                <a:srgbClr val="FFFFFF"/>
              </a:solidFill>
              <a:latin typeface="Avenir Next LT Pro" panose="020B0504020202020204" pitchFamily="34" charset="0"/>
            </a:endParaRPr>
          </a:p>
          <a:p>
            <a:r>
              <a:rPr lang="en-US" sz="2000" dirty="0">
                <a:solidFill>
                  <a:srgbClr val="FFFFFF"/>
                </a:solidFill>
                <a:latin typeface="Avenir Next LT Pro" panose="020B0504020202020204" pitchFamily="34" charset="0"/>
              </a:rPr>
              <a:t>OCT. 27, 2020: TRAIL SUMMIT REPORT RELEASED</a:t>
            </a:r>
          </a:p>
          <a:p>
            <a:r>
              <a:rPr lang="en-US" sz="1600" dirty="0">
                <a:solidFill>
                  <a:srgbClr val="FFFFFF"/>
                </a:solidFill>
                <a:latin typeface="Avenir Next LT Pro" panose="020B0504020202020204" pitchFamily="34" charset="0"/>
              </a:rPr>
              <a:t>At virtual presentation by author and photographer Dudley  Edmondson on the divide between outdoor activities and people of color. Top priorities were Fox Cities to High Cliff State Park, Neenah to Oshkosh and Kaukauna to Green Bay. Also premiered video of Loop the Locks Trail.</a:t>
            </a:r>
          </a:p>
          <a:p>
            <a:endParaRPr lang="en-US" sz="1600" b="1" dirty="0">
              <a:solidFill>
                <a:srgbClr val="FFFFFF"/>
              </a:solidFill>
              <a:latin typeface="Avenir Next LT Pro" panose="020B0504020202020204" pitchFamily="34" charset="0"/>
            </a:endParaRPr>
          </a:p>
          <a:p>
            <a:r>
              <a:rPr lang="en-US" sz="2000" dirty="0">
                <a:solidFill>
                  <a:srgbClr val="FFFFFF"/>
                </a:solidFill>
                <a:latin typeface="Avenir Next LT Pro" panose="020B0504020202020204" pitchFamily="34" charset="0"/>
              </a:rPr>
              <a:t>FALL OF 2020: COVID SENDS PEOPLE OUTDOORS</a:t>
            </a:r>
          </a:p>
          <a:p>
            <a:r>
              <a:rPr lang="en-US" sz="1600" dirty="0">
                <a:solidFill>
                  <a:srgbClr val="FFFFFF"/>
                </a:solidFill>
                <a:latin typeface="Avenir Next LT Pro" panose="020B0504020202020204" pitchFamily="34" charset="0"/>
              </a:rPr>
              <a:t>Fox Cities residents found the solution to going stir crazy from sheltering in place was to get out and walk the trails. Trail usage at least doubled in most places.</a:t>
            </a:r>
          </a:p>
          <a:p>
            <a:endParaRPr lang="en-US" sz="1600" dirty="0">
              <a:solidFill>
                <a:srgbClr val="FFFFFF"/>
              </a:solidFill>
              <a:latin typeface="Avenir Next LT Pro" panose="020B0504020202020204" pitchFamily="34" charset="0"/>
            </a:endParaRPr>
          </a:p>
          <a:p>
            <a:endParaRPr lang="en-US" sz="1600" dirty="0">
              <a:solidFill>
                <a:srgbClr val="FFFFFF"/>
              </a:solidFill>
              <a:latin typeface="Avenir Next LT Pro" panose="020B0504020202020204" pitchFamily="34" charset="0"/>
            </a:endParaRPr>
          </a:p>
          <a:p>
            <a:pPr algn="r"/>
            <a:endParaRPr lang="en-US" dirty="0">
              <a:solidFill>
                <a:srgbClr val="FFFFFF"/>
              </a:solidFill>
              <a:latin typeface="Avenir Next LT Pro" panose="020B0504020202020204" pitchFamily="34" charset="0"/>
            </a:endParaRPr>
          </a:p>
          <a:p>
            <a:endParaRPr lang="en-US" dirty="0">
              <a:latin typeface="Avenir Next LT Pro" panose="020B0504020202020204" pitchFamily="34" charset="0"/>
            </a:endParaRPr>
          </a:p>
        </p:txBody>
      </p:sp>
      <p:pic>
        <p:nvPicPr>
          <p:cNvPr id="6" name="Picture 5" descr="A picture containing person&#10;&#10;Description automatically generated">
            <a:extLst>
              <a:ext uri="{FF2B5EF4-FFF2-40B4-BE49-F238E27FC236}">
                <a16:creationId xmlns:a16="http://schemas.microsoft.com/office/drawing/2014/main" id="{569C0597-0145-4B15-9F61-FA349D4BCA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30840" y="1745168"/>
            <a:ext cx="1637686" cy="1104822"/>
          </a:xfrm>
          <a:prstGeom prst="rect">
            <a:avLst/>
          </a:prstGeom>
        </p:spPr>
      </p:pic>
      <p:pic>
        <p:nvPicPr>
          <p:cNvPr id="7" name="Picture 6">
            <a:extLst>
              <a:ext uri="{FF2B5EF4-FFF2-40B4-BE49-F238E27FC236}">
                <a16:creationId xmlns:a16="http://schemas.microsoft.com/office/drawing/2014/main" id="{66129F2E-4689-4400-8537-DA6315DCDDC8}"/>
              </a:ext>
            </a:extLst>
          </p:cNvPr>
          <p:cNvPicPr>
            <a:picLocks noChangeAspect="1"/>
          </p:cNvPicPr>
          <p:nvPr/>
        </p:nvPicPr>
        <p:blipFill>
          <a:blip r:embed="rId4"/>
          <a:stretch>
            <a:fillRect/>
          </a:stretch>
        </p:blipFill>
        <p:spPr>
          <a:xfrm>
            <a:off x="469312" y="3375410"/>
            <a:ext cx="1671776" cy="1244746"/>
          </a:xfrm>
          <a:prstGeom prst="rect">
            <a:avLst/>
          </a:prstGeom>
        </p:spPr>
      </p:pic>
      <p:pic>
        <p:nvPicPr>
          <p:cNvPr id="9" name="Picture 8">
            <a:extLst>
              <a:ext uri="{FF2B5EF4-FFF2-40B4-BE49-F238E27FC236}">
                <a16:creationId xmlns:a16="http://schemas.microsoft.com/office/drawing/2014/main" id="{14994BCC-7AEB-4014-8ADA-48BD0F5067D4}"/>
              </a:ext>
            </a:extLst>
          </p:cNvPr>
          <p:cNvPicPr>
            <a:picLocks noChangeAspect="1"/>
          </p:cNvPicPr>
          <p:nvPr/>
        </p:nvPicPr>
        <p:blipFill>
          <a:blip r:embed="rId5"/>
          <a:stretch>
            <a:fillRect/>
          </a:stretch>
        </p:blipFill>
        <p:spPr>
          <a:xfrm>
            <a:off x="443910" y="5123471"/>
            <a:ext cx="1671776" cy="1095396"/>
          </a:xfrm>
          <a:prstGeom prst="rect">
            <a:avLst/>
          </a:prstGeom>
        </p:spPr>
      </p:pic>
      <p:pic>
        <p:nvPicPr>
          <p:cNvPr id="14" name="Picture 13" descr="Text&#10;&#10;Description automatically generated">
            <a:extLst>
              <a:ext uri="{FF2B5EF4-FFF2-40B4-BE49-F238E27FC236}">
                <a16:creationId xmlns:a16="http://schemas.microsoft.com/office/drawing/2014/main" id="{0E848FD4-87A2-4B6C-A3E7-5965BEF51B17}"/>
              </a:ext>
            </a:extLst>
          </p:cNvPr>
          <p:cNvPicPr>
            <a:picLocks noChangeAspect="1"/>
          </p:cNvPicPr>
          <p:nvPr/>
        </p:nvPicPr>
        <p:blipFill rotWithShape="1">
          <a:blip r:embed="rId6">
            <a:extLst>
              <a:ext uri="{28A0092B-C50C-407E-A947-70E740481C1C}">
                <a14:useLocalDpi xmlns:a14="http://schemas.microsoft.com/office/drawing/2010/main" val="0"/>
              </a:ext>
            </a:extLst>
          </a:blip>
          <a:srcRect l="28643" t="2591" r="36880" b="2593"/>
          <a:stretch/>
        </p:blipFill>
        <p:spPr>
          <a:xfrm>
            <a:off x="9464471" y="1355633"/>
            <a:ext cx="2496843" cy="1041584"/>
          </a:xfrm>
          <a:prstGeom prst="rect">
            <a:avLst/>
          </a:prstGeom>
        </p:spPr>
      </p:pic>
      <p:pic>
        <p:nvPicPr>
          <p:cNvPr id="15" name="Picture 14" descr="A picture containing company name&#10;&#10;Description automatically generated">
            <a:extLst>
              <a:ext uri="{FF2B5EF4-FFF2-40B4-BE49-F238E27FC236}">
                <a16:creationId xmlns:a16="http://schemas.microsoft.com/office/drawing/2014/main" id="{1529A434-3B7E-46CD-BD24-383C9DCE72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6435" y="4023729"/>
            <a:ext cx="2109682" cy="1249901"/>
          </a:xfrm>
          <a:prstGeom prst="rect">
            <a:avLst/>
          </a:prstGeom>
        </p:spPr>
      </p:pic>
      <p:pic>
        <p:nvPicPr>
          <p:cNvPr id="16" name="Picture 15" descr="Text&#10;&#10;Description automatically generated">
            <a:extLst>
              <a:ext uri="{FF2B5EF4-FFF2-40B4-BE49-F238E27FC236}">
                <a16:creationId xmlns:a16="http://schemas.microsoft.com/office/drawing/2014/main" id="{3F9790F5-B0FE-4E4E-96DA-65445B7A4796}"/>
              </a:ext>
            </a:extLst>
          </p:cNvPr>
          <p:cNvPicPr>
            <a:picLocks noChangeAspect="1"/>
          </p:cNvPicPr>
          <p:nvPr/>
        </p:nvPicPr>
        <p:blipFill rotWithShape="1">
          <a:blip r:embed="rId6">
            <a:extLst>
              <a:ext uri="{28A0092B-C50C-407E-A947-70E740481C1C}">
                <a14:useLocalDpi xmlns:a14="http://schemas.microsoft.com/office/drawing/2010/main" val="0"/>
              </a:ext>
            </a:extLst>
          </a:blip>
          <a:srcRect l="62726" t="-8674" r="-1879" b="2592"/>
          <a:stretch/>
        </p:blipFill>
        <p:spPr>
          <a:xfrm>
            <a:off x="9638145" y="2714667"/>
            <a:ext cx="2668779" cy="1096878"/>
          </a:xfrm>
          <a:prstGeom prst="rect">
            <a:avLst/>
          </a:prstGeom>
        </p:spPr>
      </p:pic>
    </p:spTree>
    <p:extLst>
      <p:ext uri="{BB962C8B-B14F-4D97-AF65-F5344CB8AC3E}">
        <p14:creationId xmlns:p14="http://schemas.microsoft.com/office/powerpoint/2010/main" val="6253245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5908B2-A76F-487D-9CC0-5866723E7BB0}"/>
              </a:ext>
            </a:extLst>
          </p:cNvPr>
          <p:cNvSpPr>
            <a:spLocks noGrp="1"/>
          </p:cNvSpPr>
          <p:nvPr>
            <p:ph type="title"/>
          </p:nvPr>
        </p:nvSpPr>
        <p:spPr>
          <a:xfrm>
            <a:off x="863029" y="1012004"/>
            <a:ext cx="3416158" cy="4795408"/>
          </a:xfrm>
        </p:spPr>
        <p:txBody>
          <a:bodyPr>
            <a:normAutofit/>
          </a:bodyPr>
          <a:lstStyle/>
          <a:p>
            <a:pPr>
              <a:lnSpc>
                <a:spcPct val="150000"/>
              </a:lnSpc>
            </a:pPr>
            <a:r>
              <a:rPr lang="en-US" dirty="0">
                <a:solidFill>
                  <a:srgbClr val="FFFFFF"/>
                </a:solidFill>
                <a:latin typeface="Avenir Next LT Pro" panose="020B0504020202020204" pitchFamily="34" charset="0"/>
                <a:cs typeface="Andalus" panose="02020603050405020304" pitchFamily="18" charset="-78"/>
              </a:rPr>
              <a:t>Trails built or planned for 2020-21</a:t>
            </a:r>
          </a:p>
        </p:txBody>
      </p:sp>
      <p:graphicFrame>
        <p:nvGraphicFramePr>
          <p:cNvPr id="5" name="Content Placeholder 2">
            <a:extLst>
              <a:ext uri="{FF2B5EF4-FFF2-40B4-BE49-F238E27FC236}">
                <a16:creationId xmlns:a16="http://schemas.microsoft.com/office/drawing/2014/main" id="{134088C6-02D8-4E55-A767-B4E7409066C8}"/>
              </a:ext>
            </a:extLst>
          </p:cNvPr>
          <p:cNvGraphicFramePr>
            <a:graphicFrameLocks noGrp="1"/>
          </p:cNvGraphicFramePr>
          <p:nvPr>
            <p:ph idx="1"/>
            <p:extLst>
              <p:ext uri="{D42A27DB-BD31-4B8C-83A1-F6EECF244321}">
                <p14:modId xmlns:p14="http://schemas.microsoft.com/office/powerpoint/2010/main" val="278649179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8" name="Picture 4" descr="Free White Train Icon - Download White Train Icon">
            <a:extLst>
              <a:ext uri="{FF2B5EF4-FFF2-40B4-BE49-F238E27FC236}">
                <a16:creationId xmlns:a16="http://schemas.microsoft.com/office/drawing/2014/main" id="{9A9CD7F9-7C77-4D0A-94F9-CADDC9FB44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57444" y="5656383"/>
            <a:ext cx="562708" cy="562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0596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5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C453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02754D-7CFF-4F7A-A562-9CB8207BDCF0}"/>
              </a:ext>
            </a:extLst>
          </p:cNvPr>
          <p:cNvSpPr>
            <a:spLocks noGrp="1"/>
          </p:cNvSpPr>
          <p:nvPr>
            <p:ph type="title"/>
          </p:nvPr>
        </p:nvSpPr>
        <p:spPr>
          <a:xfrm>
            <a:off x="524256" y="491260"/>
            <a:ext cx="6594189" cy="1625210"/>
          </a:xfrm>
        </p:spPr>
        <p:txBody>
          <a:bodyPr>
            <a:normAutofit fontScale="90000"/>
          </a:bodyPr>
          <a:lstStyle/>
          <a:p>
            <a:pPr>
              <a:lnSpc>
                <a:spcPct val="100000"/>
              </a:lnSpc>
            </a:pPr>
            <a:r>
              <a:rPr lang="en-US" sz="4100" dirty="0">
                <a:solidFill>
                  <a:srgbClr val="FFFFFF"/>
                </a:solidFill>
                <a:latin typeface="Avenir Next LT Pro" panose="020B0504020202020204" pitchFamily="34" charset="0"/>
              </a:rPr>
              <a:t>Little Chute-Kaukauna </a:t>
            </a:r>
            <a:br>
              <a:rPr lang="en-US" sz="4100" dirty="0">
                <a:solidFill>
                  <a:srgbClr val="FFFFFF"/>
                </a:solidFill>
                <a:latin typeface="Avenir Next LT Pro" panose="020B0504020202020204" pitchFamily="34" charset="0"/>
              </a:rPr>
            </a:br>
            <a:r>
              <a:rPr lang="en-US" sz="4100" dirty="0">
                <a:solidFill>
                  <a:srgbClr val="FFFFFF"/>
                </a:solidFill>
                <a:latin typeface="Avenir Next LT Pro" panose="020B0504020202020204" pitchFamily="34" charset="0"/>
              </a:rPr>
              <a:t>Nelson Family Heritage Crossing</a:t>
            </a:r>
          </a:p>
        </p:txBody>
      </p:sp>
      <p:pic>
        <p:nvPicPr>
          <p:cNvPr id="5" name="Picture 4" descr="A picture containing fence, outdoor, area&#10;&#10;Description automatically generated">
            <a:extLst>
              <a:ext uri="{FF2B5EF4-FFF2-40B4-BE49-F238E27FC236}">
                <a16:creationId xmlns:a16="http://schemas.microsoft.com/office/drawing/2014/main" id="{D64504B5-7545-4203-9630-9607FF367AA9}"/>
              </a:ext>
            </a:extLst>
          </p:cNvPr>
          <p:cNvPicPr>
            <a:picLocks noChangeAspect="1"/>
          </p:cNvPicPr>
          <p:nvPr/>
        </p:nvPicPr>
        <p:blipFill rotWithShape="1">
          <a:blip r:embed="rId2">
            <a:extLst>
              <a:ext uri="{28A0092B-C50C-407E-A947-70E740481C1C}">
                <a14:useLocalDpi xmlns:a14="http://schemas.microsoft.com/office/drawing/2010/main" val="0"/>
              </a:ext>
            </a:extLst>
          </a:blip>
          <a:srcRect t="962" r="1" b="12436"/>
          <a:stretch/>
        </p:blipFill>
        <p:spPr>
          <a:xfrm>
            <a:off x="327547" y="2454903"/>
            <a:ext cx="7058306" cy="4080254"/>
          </a:xfrm>
          <a:prstGeom prst="rect">
            <a:avLst/>
          </a:prstGeom>
        </p:spPr>
      </p:pic>
      <p:sp>
        <p:nvSpPr>
          <p:cNvPr id="62" name="Rectangle 5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BF28599-72E0-4208-8215-9A0EA8523E76}"/>
              </a:ext>
            </a:extLst>
          </p:cNvPr>
          <p:cNvSpPr>
            <a:spLocks noGrp="1"/>
          </p:cNvSpPr>
          <p:nvPr>
            <p:ph idx="1"/>
          </p:nvPr>
        </p:nvSpPr>
        <p:spPr>
          <a:xfrm>
            <a:off x="8029319" y="917725"/>
            <a:ext cx="3424739" cy="4852362"/>
          </a:xfrm>
        </p:spPr>
        <p:txBody>
          <a:bodyPr anchor="ctr">
            <a:normAutofit/>
          </a:bodyPr>
          <a:lstStyle/>
          <a:p>
            <a:r>
              <a:rPr lang="en-US" sz="2000" dirty="0">
                <a:solidFill>
                  <a:srgbClr val="FFFFFF"/>
                </a:solidFill>
                <a:latin typeface="Avenir Next LT Pro" panose="020B0504020202020204" pitchFamily="34" charset="0"/>
              </a:rPr>
              <a:t>$3.96 million total project </a:t>
            </a:r>
          </a:p>
          <a:p>
            <a:r>
              <a:rPr lang="en-US" sz="2000" dirty="0">
                <a:solidFill>
                  <a:srgbClr val="FFFFFF"/>
                </a:solidFill>
                <a:latin typeface="Avenir Next LT Pro" panose="020B0504020202020204" pitchFamily="34" charset="0"/>
              </a:rPr>
              <a:t> $650,000 Nelson Fund challenge match started it</a:t>
            </a:r>
          </a:p>
          <a:p>
            <a:r>
              <a:rPr lang="en-US" sz="2000" dirty="0">
                <a:solidFill>
                  <a:srgbClr val="FFFFFF"/>
                </a:solidFill>
                <a:latin typeface="Avenir Next LT Pro" panose="020B0504020202020204" pitchFamily="34" charset="0"/>
              </a:rPr>
              <a:t>$1.1 million from Knowles-Nelson Stewardship Program</a:t>
            </a:r>
          </a:p>
          <a:p>
            <a:r>
              <a:rPr lang="en-US" sz="2000" dirty="0">
                <a:solidFill>
                  <a:srgbClr val="FFFFFF"/>
                </a:solidFill>
                <a:latin typeface="Avenir Next LT Pro" panose="020B0504020202020204" pitchFamily="34" charset="0"/>
              </a:rPr>
              <a:t>$600,000 Outagamie County’s Greenways Fund</a:t>
            </a:r>
          </a:p>
        </p:txBody>
      </p:sp>
    </p:spTree>
    <p:extLst>
      <p:ext uri="{BB962C8B-B14F-4D97-AF65-F5344CB8AC3E}">
        <p14:creationId xmlns:p14="http://schemas.microsoft.com/office/powerpoint/2010/main" val="22633096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59F1C39-E4F0-4E11-A7AC-8AD08E3CDD5C}"/>
              </a:ext>
            </a:extLst>
          </p:cNvPr>
          <p:cNvSpPr/>
          <p:nvPr/>
        </p:nvSpPr>
        <p:spPr>
          <a:xfrm>
            <a:off x="4054764" y="260720"/>
            <a:ext cx="7860145" cy="3142438"/>
          </a:xfrm>
          <a:prstGeom prst="rect">
            <a:avLst/>
          </a:prstGeom>
          <a:solidFill>
            <a:srgbClr val="5F2C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8">
            <a:extLst>
              <a:ext uri="{FF2B5EF4-FFF2-40B4-BE49-F238E27FC236}">
                <a16:creationId xmlns:a16="http://schemas.microsoft.com/office/drawing/2014/main" id="{A5F3ECD6-C928-47BE-B892-C4DFC379BD75}"/>
              </a:ext>
            </a:extLst>
          </p:cNvPr>
          <p:cNvSpPr txBox="1">
            <a:spLocks/>
          </p:cNvSpPr>
          <p:nvPr/>
        </p:nvSpPr>
        <p:spPr>
          <a:xfrm>
            <a:off x="4535048" y="286563"/>
            <a:ext cx="3544469" cy="4404217"/>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000" dirty="0">
                <a:solidFill>
                  <a:srgbClr val="FFFFFF"/>
                </a:solidFill>
                <a:latin typeface="Avenir Next LT Pro" panose="020B0504020202020204" pitchFamily="34" charset="0"/>
              </a:rPr>
              <a:t>$700,000</a:t>
            </a:r>
          </a:p>
          <a:p>
            <a:pPr marL="0" indent="0">
              <a:lnSpc>
                <a:spcPct val="150000"/>
              </a:lnSpc>
              <a:buFont typeface="Arial" panose="020B0604020202020204" pitchFamily="34" charset="0"/>
              <a:buNone/>
            </a:pPr>
            <a:r>
              <a:rPr lang="en-US" sz="1600" dirty="0">
                <a:solidFill>
                  <a:srgbClr val="FFFFFF"/>
                </a:solidFill>
                <a:latin typeface="Avenir Next LT Pro" panose="020B0504020202020204" pitchFamily="34" charset="0"/>
              </a:rPr>
              <a:t>One-half mile added to CE Trail in 2020 creates a link to bicycle lanes on </a:t>
            </a:r>
            <a:r>
              <a:rPr lang="en-US" sz="1600" dirty="0" err="1">
                <a:solidFill>
                  <a:srgbClr val="FFFFFF"/>
                </a:solidFill>
                <a:latin typeface="Avenir Next LT Pro" panose="020B0504020202020204" pitchFamily="34" charset="0"/>
              </a:rPr>
              <a:t>Hwys</a:t>
            </a:r>
            <a:r>
              <a:rPr lang="en-US" sz="1600" dirty="0">
                <a:solidFill>
                  <a:srgbClr val="FFFFFF"/>
                </a:solidFill>
                <a:latin typeface="Avenir Next LT Pro" panose="020B0504020202020204" pitchFamily="34" charset="0"/>
              </a:rPr>
              <a:t> Z and ZZ, Fox River Trail and Green Bay. </a:t>
            </a:r>
            <a:br>
              <a:rPr lang="en-US" sz="1600" dirty="0">
                <a:latin typeface="Avenir Next LT Pro" panose="020B0504020202020204" pitchFamily="34" charset="0"/>
              </a:rPr>
            </a:br>
            <a:br>
              <a:rPr lang="en-US" sz="1600" dirty="0">
                <a:latin typeface="Avenir Next LT Pro" panose="020B0504020202020204" pitchFamily="34" charset="0"/>
              </a:rPr>
            </a:br>
            <a:endParaRPr lang="en-US" sz="2400" dirty="0">
              <a:latin typeface="Avenir Next LT Pro" panose="020B0504020202020204" pitchFamily="34" charset="0"/>
            </a:endParaRPr>
          </a:p>
        </p:txBody>
      </p:sp>
      <p:sp>
        <p:nvSpPr>
          <p:cNvPr id="4" name="Title 1">
            <a:extLst>
              <a:ext uri="{FF2B5EF4-FFF2-40B4-BE49-F238E27FC236}">
                <a16:creationId xmlns:a16="http://schemas.microsoft.com/office/drawing/2014/main" id="{2339E70E-ACFF-4AB6-96D8-2ECAAAB202E5}"/>
              </a:ext>
            </a:extLst>
          </p:cNvPr>
          <p:cNvSpPr txBox="1">
            <a:spLocks/>
          </p:cNvSpPr>
          <p:nvPr/>
        </p:nvSpPr>
        <p:spPr>
          <a:xfrm>
            <a:off x="3362036" y="193608"/>
            <a:ext cx="7788832" cy="1339272"/>
          </a:xfrm>
          <a:prstGeom prst="ellipse">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FFFFFF"/>
                </a:solidFill>
                <a:latin typeface="Avenir Next LT Pro" panose="020B0504020202020204" pitchFamily="34" charset="0"/>
              </a:rPr>
              <a:t>KAUKAUNA</a:t>
            </a:r>
            <a:r>
              <a:rPr lang="en-US" sz="2000" b="1" dirty="0">
                <a:solidFill>
                  <a:srgbClr val="FFFFFF"/>
                </a:solidFill>
                <a:latin typeface="Avenir Next LT Pro" panose="020B0504020202020204" pitchFamily="34" charset="0"/>
              </a:rPr>
              <a:t> </a:t>
            </a:r>
            <a:endParaRPr lang="en-US" sz="1600" dirty="0">
              <a:solidFill>
                <a:srgbClr val="FFFFFF"/>
              </a:solidFill>
              <a:latin typeface="Avenir Next LT Pro" panose="020B0504020202020204" pitchFamily="34" charset="0"/>
            </a:endParaRPr>
          </a:p>
        </p:txBody>
      </p:sp>
      <p:pic>
        <p:nvPicPr>
          <p:cNvPr id="5" name="Picture 4" descr="Map&#10;&#10;Description automatically generated">
            <a:extLst>
              <a:ext uri="{FF2B5EF4-FFF2-40B4-BE49-F238E27FC236}">
                <a16:creationId xmlns:a16="http://schemas.microsoft.com/office/drawing/2014/main" id="{AC6B1E18-B3DA-4E5E-BA07-CE7869604284}"/>
              </a:ext>
            </a:extLst>
          </p:cNvPr>
          <p:cNvPicPr>
            <a:picLocks noChangeAspect="1"/>
          </p:cNvPicPr>
          <p:nvPr/>
        </p:nvPicPr>
        <p:blipFill rotWithShape="1">
          <a:blip r:embed="rId3">
            <a:extLst>
              <a:ext uri="{28A0092B-C50C-407E-A947-70E740481C1C}">
                <a14:useLocalDpi xmlns:a14="http://schemas.microsoft.com/office/drawing/2010/main" val="0"/>
              </a:ext>
            </a:extLst>
          </a:blip>
          <a:srcRect l="1643" t="797" r="2410" b="962"/>
          <a:stretch/>
        </p:blipFill>
        <p:spPr>
          <a:xfrm>
            <a:off x="363058" y="323272"/>
            <a:ext cx="3416576" cy="6238929"/>
          </a:xfrm>
          <a:prstGeom prst="rect">
            <a:avLst/>
          </a:prstGeom>
          <a:ln w="38100">
            <a:solidFill>
              <a:schemeClr val="accent2">
                <a:lumMod val="50000"/>
              </a:schemeClr>
            </a:solidFill>
          </a:ln>
          <a:effectLst>
            <a:outerShdw blurRad="50800" dist="38100" dir="18900000" algn="bl" rotWithShape="0">
              <a:prstClr val="black">
                <a:alpha val="40000"/>
              </a:prstClr>
            </a:outerShdw>
          </a:effectLst>
        </p:spPr>
      </p:pic>
      <p:sp>
        <p:nvSpPr>
          <p:cNvPr id="7" name="TextBox 6">
            <a:extLst>
              <a:ext uri="{FF2B5EF4-FFF2-40B4-BE49-F238E27FC236}">
                <a16:creationId xmlns:a16="http://schemas.microsoft.com/office/drawing/2014/main" id="{B6CE0F8F-D5B2-483A-8AC9-B1D7BCF45A12}"/>
              </a:ext>
            </a:extLst>
          </p:cNvPr>
          <p:cNvSpPr txBox="1"/>
          <p:nvPr/>
        </p:nvSpPr>
        <p:spPr>
          <a:xfrm>
            <a:off x="8469744" y="1170182"/>
            <a:ext cx="3177311" cy="2554545"/>
          </a:xfrm>
          <a:prstGeom prst="rect">
            <a:avLst/>
          </a:prstGeom>
          <a:noFill/>
        </p:spPr>
        <p:txBody>
          <a:bodyPr wrap="square" rtlCol="0">
            <a:spAutoFit/>
          </a:bodyPr>
          <a:lstStyle/>
          <a:p>
            <a:pPr>
              <a:spcAft>
                <a:spcPts val="1200"/>
              </a:spcAft>
            </a:pPr>
            <a:r>
              <a:rPr lang="en-US" sz="2000" dirty="0">
                <a:solidFill>
                  <a:schemeClr val="bg1"/>
                </a:solidFill>
                <a:latin typeface="Avenir Next LT Pro" panose="020B0504020202020204" pitchFamily="34" charset="0"/>
              </a:rPr>
              <a:t>Other pending </a:t>
            </a:r>
            <a:br>
              <a:rPr lang="en-US" sz="2000" dirty="0">
                <a:solidFill>
                  <a:schemeClr val="bg1"/>
                </a:solidFill>
                <a:latin typeface="Avenir Next LT Pro" panose="020B0504020202020204" pitchFamily="34" charset="0"/>
              </a:rPr>
            </a:br>
            <a:r>
              <a:rPr lang="en-US" sz="2000" dirty="0">
                <a:solidFill>
                  <a:schemeClr val="bg1"/>
                </a:solidFill>
                <a:latin typeface="Avenir Next LT Pro" panose="020B0504020202020204" pitchFamily="34" charset="0"/>
              </a:rPr>
              <a:t>trail projects:</a:t>
            </a:r>
          </a:p>
          <a:p>
            <a:pPr>
              <a:spcAft>
                <a:spcPts val="1200"/>
              </a:spcAft>
            </a:pPr>
            <a:r>
              <a:rPr lang="en-US" dirty="0">
                <a:solidFill>
                  <a:schemeClr val="bg1"/>
                </a:solidFill>
                <a:latin typeface="Avenir Next LT Pro Light" panose="020B0304020202020204" pitchFamily="34" charset="0"/>
              </a:rPr>
              <a:t>Railroad Trail, </a:t>
            </a:r>
            <a:br>
              <a:rPr lang="en-US" dirty="0">
                <a:solidFill>
                  <a:schemeClr val="bg1"/>
                </a:solidFill>
                <a:latin typeface="Avenir Next LT Pro Light" panose="020B0304020202020204" pitchFamily="34" charset="0"/>
              </a:rPr>
            </a:br>
            <a:r>
              <a:rPr lang="en-US" dirty="0">
                <a:solidFill>
                  <a:schemeClr val="bg1"/>
                </a:solidFill>
                <a:latin typeface="Avenir Next LT Pro Light" panose="020B0304020202020204" pitchFamily="34" charset="0"/>
              </a:rPr>
              <a:t>2021, $150,000</a:t>
            </a:r>
          </a:p>
          <a:p>
            <a:pPr>
              <a:spcAft>
                <a:spcPts val="1200"/>
              </a:spcAft>
            </a:pPr>
            <a:r>
              <a:rPr lang="en-US" dirty="0">
                <a:solidFill>
                  <a:schemeClr val="bg1"/>
                </a:solidFill>
                <a:latin typeface="Avenir Next LT Pro Light" panose="020B0304020202020204" pitchFamily="34" charset="0"/>
              </a:rPr>
              <a:t>Community Trail,</a:t>
            </a:r>
            <a:br>
              <a:rPr lang="en-US" dirty="0">
                <a:solidFill>
                  <a:schemeClr val="bg1"/>
                </a:solidFill>
                <a:latin typeface="Avenir Next LT Pro Light" panose="020B0304020202020204" pitchFamily="34" charset="0"/>
              </a:rPr>
            </a:br>
            <a:r>
              <a:rPr lang="en-US" dirty="0">
                <a:solidFill>
                  <a:schemeClr val="bg1"/>
                </a:solidFill>
                <a:latin typeface="Avenir Next LT Pro Light" panose="020B0304020202020204" pitchFamily="34" charset="0"/>
              </a:rPr>
              <a:t>2021, $225,000</a:t>
            </a:r>
          </a:p>
          <a:p>
            <a:endParaRPr lang="en-US" dirty="0">
              <a:solidFill>
                <a:schemeClr val="bg1"/>
              </a:solidFill>
              <a:latin typeface="Avenir Next LT Pro Light" panose="020B0304020202020204" pitchFamily="34" charset="0"/>
            </a:endParaRPr>
          </a:p>
        </p:txBody>
      </p:sp>
      <p:sp>
        <p:nvSpPr>
          <p:cNvPr id="8" name="TextBox 7">
            <a:extLst>
              <a:ext uri="{FF2B5EF4-FFF2-40B4-BE49-F238E27FC236}">
                <a16:creationId xmlns:a16="http://schemas.microsoft.com/office/drawing/2014/main" id="{2F2FC9DA-3BE3-4703-A4BB-EBFC611E83B6}"/>
              </a:ext>
            </a:extLst>
          </p:cNvPr>
          <p:cNvSpPr txBox="1"/>
          <p:nvPr/>
        </p:nvSpPr>
        <p:spPr>
          <a:xfrm>
            <a:off x="1237673" y="5587997"/>
            <a:ext cx="1828800" cy="369332"/>
          </a:xfrm>
          <a:prstGeom prst="rect">
            <a:avLst/>
          </a:prstGeom>
          <a:noFill/>
        </p:spPr>
        <p:txBody>
          <a:bodyPr wrap="square" rtlCol="0">
            <a:spAutoFit/>
          </a:bodyPr>
          <a:lstStyle/>
          <a:p>
            <a:r>
              <a:rPr lang="en-US" dirty="0"/>
              <a:t>Fox River Trail</a:t>
            </a:r>
          </a:p>
        </p:txBody>
      </p:sp>
      <p:pic>
        <p:nvPicPr>
          <p:cNvPr id="2" name="Picture 1">
            <a:extLst>
              <a:ext uri="{FF2B5EF4-FFF2-40B4-BE49-F238E27FC236}">
                <a16:creationId xmlns:a16="http://schemas.microsoft.com/office/drawing/2014/main" id="{D6888018-D3BD-49A4-A29D-7AB7396A5434}"/>
              </a:ext>
            </a:extLst>
          </p:cNvPr>
          <p:cNvPicPr>
            <a:picLocks noChangeAspect="1"/>
          </p:cNvPicPr>
          <p:nvPr/>
        </p:nvPicPr>
        <p:blipFill rotWithShape="1">
          <a:blip r:embed="rId4"/>
          <a:srcRect l="11097" t="2605" r="19096" b="2872"/>
          <a:stretch/>
        </p:blipFill>
        <p:spPr>
          <a:xfrm rot="5400000">
            <a:off x="5164293" y="2511098"/>
            <a:ext cx="2951623" cy="5170684"/>
          </a:xfrm>
          <a:prstGeom prst="rect">
            <a:avLst/>
          </a:prstGeom>
        </p:spPr>
      </p:pic>
    </p:spTree>
    <p:extLst>
      <p:ext uri="{BB962C8B-B14F-4D97-AF65-F5344CB8AC3E}">
        <p14:creationId xmlns:p14="http://schemas.microsoft.com/office/powerpoint/2010/main" val="788818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 name="Rectangle 121">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pic>
        <p:nvPicPr>
          <p:cNvPr id="5" name="Picture 4" descr="A large building in the background&#10;&#10;Description automatically generated">
            <a:extLst>
              <a:ext uri="{FF2B5EF4-FFF2-40B4-BE49-F238E27FC236}">
                <a16:creationId xmlns:a16="http://schemas.microsoft.com/office/drawing/2014/main" id="{B37B7806-3564-4BBB-A8D9-89B6E4933CA9}"/>
              </a:ext>
            </a:extLst>
          </p:cNvPr>
          <p:cNvPicPr>
            <a:picLocks noChangeAspect="1"/>
          </p:cNvPicPr>
          <p:nvPr/>
        </p:nvPicPr>
        <p:blipFill rotWithShape="1">
          <a:blip r:embed="rId3">
            <a:extLst>
              <a:ext uri="{28A0092B-C50C-407E-A947-70E740481C1C}">
                <a14:useLocalDpi xmlns:a14="http://schemas.microsoft.com/office/drawing/2010/main" val="0"/>
              </a:ext>
            </a:extLst>
          </a:blip>
          <a:srcRect l="2257" r="-2" b="-2"/>
          <a:stretch/>
        </p:blipFill>
        <p:spPr>
          <a:xfrm>
            <a:off x="4883025" y="13"/>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 useBgFill="1">
        <p:nvSpPr>
          <p:cNvPr id="124" name="Freeform: Shape 123">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ndParaRPr>
          </a:p>
        </p:txBody>
      </p:sp>
      <p:pic>
        <p:nvPicPr>
          <p:cNvPr id="11" name="Picture 10" descr="A picture containing building, outdoor, clock, road&#10;&#10;Description automatically generated">
            <a:extLst>
              <a:ext uri="{FF2B5EF4-FFF2-40B4-BE49-F238E27FC236}">
                <a16:creationId xmlns:a16="http://schemas.microsoft.com/office/drawing/2014/main" id="{50558C67-1F49-479E-A662-8AB7B8BFDC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6287" y="3364995"/>
            <a:ext cx="8875714" cy="3534876"/>
          </a:xfrm>
          <a:prstGeom prst="rect">
            <a:avLst/>
          </a:prstGeom>
        </p:spPr>
      </p:pic>
      <p:sp useBgFill="1">
        <p:nvSpPr>
          <p:cNvPr id="126" name="Freeform: Shape 125">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ndParaRPr>
          </a:p>
        </p:txBody>
      </p:sp>
      <p:sp>
        <p:nvSpPr>
          <p:cNvPr id="2" name="Title 1">
            <a:extLst>
              <a:ext uri="{FF2B5EF4-FFF2-40B4-BE49-F238E27FC236}">
                <a16:creationId xmlns:a16="http://schemas.microsoft.com/office/drawing/2014/main" id="{169994B4-9DCF-499F-9E0D-433B1B443C72}"/>
              </a:ext>
            </a:extLst>
          </p:cNvPr>
          <p:cNvSpPr>
            <a:spLocks noGrp="1"/>
          </p:cNvSpPr>
          <p:nvPr>
            <p:ph type="ctrTitle"/>
          </p:nvPr>
        </p:nvSpPr>
        <p:spPr>
          <a:xfrm>
            <a:off x="224279" y="734522"/>
            <a:ext cx="5019074" cy="1775119"/>
          </a:xfrm>
        </p:spPr>
        <p:txBody>
          <a:bodyPr>
            <a:normAutofit fontScale="90000"/>
          </a:bodyPr>
          <a:lstStyle/>
          <a:p>
            <a:pPr algn="l">
              <a:lnSpc>
                <a:spcPct val="100000"/>
              </a:lnSpc>
            </a:pPr>
            <a:r>
              <a:rPr lang="en-US" sz="3200" dirty="0">
                <a:latin typeface="Avenir Next LT Pro" panose="020B0504020202020204" pitchFamily="34" charset="0"/>
              </a:rPr>
              <a:t>Outagamie County</a:t>
            </a:r>
            <a:br>
              <a:rPr lang="en-US" sz="3200" dirty="0">
                <a:latin typeface="Avenir Next LT Pro" panose="020B0504020202020204" pitchFamily="34" charset="0"/>
              </a:rPr>
            </a:br>
            <a:r>
              <a:rPr lang="en-US" sz="3200" dirty="0">
                <a:latin typeface="Avenir Next LT Pro" panose="020B0504020202020204" pitchFamily="34" charset="0"/>
              </a:rPr>
              <a:t>Grand Chute, Greenville</a:t>
            </a:r>
            <a:br>
              <a:rPr lang="en-US" sz="4600" dirty="0">
                <a:latin typeface="Avenir Next LT Pro" panose="020B0504020202020204" pitchFamily="34" charset="0"/>
              </a:rPr>
            </a:br>
            <a:r>
              <a:rPr lang="en-US" sz="4200" dirty="0">
                <a:latin typeface="Avenir Next LT Pro" panose="020B0504020202020204" pitchFamily="34" charset="0"/>
              </a:rPr>
              <a:t>Fox River Mall to ATW</a:t>
            </a:r>
          </a:p>
        </p:txBody>
      </p:sp>
      <p:sp>
        <p:nvSpPr>
          <p:cNvPr id="3" name="Subtitle 2">
            <a:extLst>
              <a:ext uri="{FF2B5EF4-FFF2-40B4-BE49-F238E27FC236}">
                <a16:creationId xmlns:a16="http://schemas.microsoft.com/office/drawing/2014/main" id="{CCD61B1D-7DA4-4486-9A34-617127668705}"/>
              </a:ext>
            </a:extLst>
          </p:cNvPr>
          <p:cNvSpPr>
            <a:spLocks noGrp="1"/>
          </p:cNvSpPr>
          <p:nvPr>
            <p:ph type="subTitle" idx="1"/>
          </p:nvPr>
        </p:nvSpPr>
        <p:spPr>
          <a:xfrm>
            <a:off x="838084" y="2524634"/>
            <a:ext cx="4917948" cy="1351277"/>
          </a:xfrm>
        </p:spPr>
        <p:txBody>
          <a:bodyPr>
            <a:normAutofit fontScale="92500"/>
          </a:bodyPr>
          <a:lstStyle/>
          <a:p>
            <a:pPr algn="l">
              <a:lnSpc>
                <a:spcPct val="100000"/>
              </a:lnSpc>
            </a:pPr>
            <a:r>
              <a:rPr lang="en-US" sz="4000" dirty="0">
                <a:latin typeface="Avenir Next LT Pro Light" panose="020B0304020202020204" pitchFamily="34" charset="0"/>
              </a:rPr>
              <a:t>$250,000 </a:t>
            </a:r>
            <a:r>
              <a:rPr lang="en-US" sz="2600" dirty="0">
                <a:latin typeface="Avenir Next LT Pro Light" panose="020B0304020202020204" pitchFamily="34" charset="0"/>
              </a:rPr>
              <a:t>trail cost included in 2020 rebuild of W. College Ave.</a:t>
            </a:r>
          </a:p>
        </p:txBody>
      </p:sp>
      <p:sp>
        <p:nvSpPr>
          <p:cNvPr id="128" name="Rectangle 127">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venir Next LT Pro" panose="020B0504020202020204" pitchFamily="34" charset="0"/>
            </a:endParaRPr>
          </a:p>
        </p:txBody>
      </p:sp>
      <p:sp>
        <p:nvSpPr>
          <p:cNvPr id="130" name="Rectangle 129" hidden="1">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CB53EB4-A450-4002-A669-5A440E4AC47D}"/>
              </a:ext>
            </a:extLst>
          </p:cNvPr>
          <p:cNvSpPr txBox="1"/>
          <p:nvPr/>
        </p:nvSpPr>
        <p:spPr>
          <a:xfrm>
            <a:off x="251699" y="3869963"/>
            <a:ext cx="4935140" cy="2400657"/>
          </a:xfrm>
          <a:prstGeom prst="rect">
            <a:avLst/>
          </a:prstGeom>
          <a:noFill/>
        </p:spPr>
        <p:txBody>
          <a:bodyPr wrap="square" rtlCol="0">
            <a:spAutoFit/>
          </a:bodyPr>
          <a:lstStyle/>
          <a:p>
            <a:r>
              <a:rPr lang="en-US" sz="1600" dirty="0">
                <a:latin typeface="Avenir Next LT Pro Light" panose="020B0304020202020204" pitchFamily="34" charset="0"/>
              </a:rPr>
              <a:t>Other Projects:</a:t>
            </a:r>
            <a:br>
              <a:rPr lang="en-US" sz="1400" dirty="0">
                <a:latin typeface="Avenir Next LT Pro Light" panose="020B0304020202020204" pitchFamily="34" charset="0"/>
              </a:rPr>
            </a:br>
            <a:br>
              <a:rPr lang="en-US" sz="1400" dirty="0">
                <a:latin typeface="Avenir Next LT Pro Light" panose="020B0304020202020204" pitchFamily="34" charset="0"/>
              </a:rPr>
            </a:br>
            <a:r>
              <a:rPr lang="en-US" sz="2000" b="1" dirty="0">
                <a:latin typeface="Avenir Next LT Pro Light" panose="020B0304020202020204" pitchFamily="34" charset="0"/>
              </a:rPr>
              <a:t>County A Trail: </a:t>
            </a:r>
            <a:r>
              <a:rPr lang="en-US" sz="2000" dirty="0">
                <a:latin typeface="Avenir Next LT Pro Light" panose="020B0304020202020204" pitchFamily="34" charset="0"/>
              </a:rPr>
              <a:t>Connects Town Hall to </a:t>
            </a:r>
            <a:r>
              <a:rPr lang="en-US" sz="2000" dirty="0" err="1">
                <a:latin typeface="Avenir Next LT Pro Light" panose="020B0304020202020204" pitchFamily="34" charset="0"/>
              </a:rPr>
              <a:t>Bubolz</a:t>
            </a:r>
            <a:r>
              <a:rPr lang="en-US" sz="2000" dirty="0">
                <a:latin typeface="Avenir Next LT Pro Light" panose="020B0304020202020204" pitchFamily="34" charset="0"/>
              </a:rPr>
              <a:t> Nature Preserve. </a:t>
            </a:r>
          </a:p>
          <a:p>
            <a:endParaRPr lang="en-US" sz="2000" b="1" dirty="0">
              <a:latin typeface="Avenir Next LT Pro Light" panose="020B0304020202020204" pitchFamily="34" charset="0"/>
            </a:endParaRPr>
          </a:p>
          <a:p>
            <a:r>
              <a:rPr lang="en-US" sz="2000" b="1" dirty="0">
                <a:latin typeface="Avenir Next LT Pro Light" panose="020B0304020202020204" pitchFamily="34" charset="0"/>
              </a:rPr>
              <a:t>Evergreen Drive Trail:</a:t>
            </a:r>
            <a:r>
              <a:rPr lang="en-US" sz="2000" dirty="0">
                <a:latin typeface="Avenir Next LT Pro Light" panose="020B0304020202020204" pitchFamily="34" charset="0"/>
              </a:rPr>
              <a:t> Grand Chute, $132,000, links Town Hall to Meijer retail area in 2021</a:t>
            </a:r>
          </a:p>
        </p:txBody>
      </p:sp>
      <p:cxnSp>
        <p:nvCxnSpPr>
          <p:cNvPr id="8" name="Straight Connector 7">
            <a:extLst>
              <a:ext uri="{FF2B5EF4-FFF2-40B4-BE49-F238E27FC236}">
                <a16:creationId xmlns:a16="http://schemas.microsoft.com/office/drawing/2014/main" id="{E6718D06-E4A5-49D1-BAFE-BC40B1BB99F9}"/>
              </a:ext>
            </a:extLst>
          </p:cNvPr>
          <p:cNvCxnSpPr/>
          <p:nvPr/>
        </p:nvCxnSpPr>
        <p:spPr>
          <a:xfrm>
            <a:off x="2368446" y="4479407"/>
            <a:ext cx="0" cy="1764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949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5603BD-2CB3-44F4-9487-F27A4578C6A3}"/>
              </a:ext>
            </a:extLst>
          </p:cNvPr>
          <p:cNvSpPr>
            <a:spLocks noGrp="1"/>
          </p:cNvSpPr>
          <p:nvPr>
            <p:ph type="title"/>
          </p:nvPr>
        </p:nvSpPr>
        <p:spPr>
          <a:xfrm>
            <a:off x="1147372" y="0"/>
            <a:ext cx="3489591" cy="3429000"/>
          </a:xfrm>
          <a:prstGeom prst="ellipse">
            <a:avLst/>
          </a:prstGeom>
        </p:spPr>
        <p:txBody>
          <a:bodyPr vert="horz" lIns="91440" tIns="45720" rIns="91440" bIns="45720" rtlCol="0" anchor="b">
            <a:noAutofit/>
          </a:bodyPr>
          <a:lstStyle/>
          <a:p>
            <a:pPr>
              <a:tabLst>
                <a:tab pos="1308100" algn="l"/>
              </a:tabLst>
            </a:pPr>
            <a:r>
              <a:rPr lang="en-US" sz="3200" b="1" kern="1200" dirty="0">
                <a:solidFill>
                  <a:schemeClr val="accent2"/>
                </a:solidFill>
                <a:latin typeface="Avenir Next LT Pro" panose="020B0504020202020204" pitchFamily="34" charset="0"/>
              </a:rPr>
              <a:t>KIMBERLY</a:t>
            </a:r>
            <a:r>
              <a:rPr lang="en-US" sz="2400" b="1" kern="1200" dirty="0">
                <a:solidFill>
                  <a:schemeClr val="accent2"/>
                </a:solidFill>
                <a:latin typeface="Avenir Next LT Pro" panose="020B0504020202020204" pitchFamily="34" charset="0"/>
              </a:rPr>
              <a:t> </a:t>
            </a:r>
            <a:br>
              <a:rPr lang="en-US" sz="2400" b="1" kern="1200" dirty="0">
                <a:solidFill>
                  <a:schemeClr val="accent2"/>
                </a:solidFill>
                <a:latin typeface="Avenir Next LT Pro" panose="020B0504020202020204" pitchFamily="34" charset="0"/>
              </a:rPr>
            </a:br>
            <a:r>
              <a:rPr lang="en-US" sz="2400" b="1" kern="1200" dirty="0">
                <a:solidFill>
                  <a:schemeClr val="accent2"/>
                </a:solidFill>
                <a:latin typeface="Avenir Next LT Pro" panose="020B0504020202020204" pitchFamily="34" charset="0"/>
              </a:rPr>
              <a:t>2021</a:t>
            </a:r>
            <a:br>
              <a:rPr lang="en-US" sz="2400" b="1" kern="1200" dirty="0">
                <a:latin typeface="Avenir Next LT Pro" panose="020B0504020202020204" pitchFamily="34" charset="0"/>
              </a:rPr>
            </a:br>
            <a:br>
              <a:rPr lang="en-US" sz="1800" kern="1200" dirty="0">
                <a:latin typeface="Avenir Next LT Pro" panose="020B0504020202020204" pitchFamily="34" charset="0"/>
              </a:rPr>
            </a:br>
            <a:r>
              <a:rPr lang="en-US" sz="1800" kern="1200" dirty="0">
                <a:latin typeface="Avenir Next LT Pro" panose="020B0504020202020204" pitchFamily="34" charset="0"/>
              </a:rPr>
              <a:t>Railroad Street Trail connects Kimberly riverfront to CE Trail. </a:t>
            </a:r>
            <a:br>
              <a:rPr lang="en-US" sz="1800" kern="1200" dirty="0">
                <a:latin typeface="Avenir Next LT Pro" panose="020B0504020202020204" pitchFamily="34" charset="0"/>
              </a:rPr>
            </a:br>
            <a:r>
              <a:rPr lang="en-US" sz="1800" b="1" kern="1200" dirty="0">
                <a:latin typeface="Avenir Next LT Pro" panose="020B0504020202020204" pitchFamily="34" charset="0"/>
              </a:rPr>
              <a:t>$219,000</a:t>
            </a:r>
            <a:br>
              <a:rPr lang="en-US" sz="1800" b="1" kern="1200" dirty="0">
                <a:latin typeface="Avenir Next LT Pro" panose="020B0504020202020204" pitchFamily="34" charset="0"/>
              </a:rPr>
            </a:br>
            <a:r>
              <a:rPr lang="en-US" sz="1800" kern="1200" dirty="0">
                <a:latin typeface="Avenir Next LT Pro" panose="020B0504020202020204" pitchFamily="34" charset="0"/>
              </a:rPr>
              <a:t>  </a:t>
            </a:r>
            <a:br>
              <a:rPr lang="en-US" sz="1800" kern="1200" dirty="0">
                <a:latin typeface="Avenir Next LT Pro" panose="020B0504020202020204" pitchFamily="34" charset="0"/>
              </a:rPr>
            </a:br>
            <a:endParaRPr lang="en-US" sz="1800" kern="1200" dirty="0">
              <a:latin typeface="Avenir Next LT Pro" panose="020B0504020202020204" pitchFamily="34" charset="0"/>
            </a:endParaRPr>
          </a:p>
        </p:txBody>
      </p:sp>
      <p:grpSp>
        <p:nvGrpSpPr>
          <p:cNvPr id="69" name="Group 68">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70"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71"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19" name="TextBox 18">
            <a:extLst>
              <a:ext uri="{FF2B5EF4-FFF2-40B4-BE49-F238E27FC236}">
                <a16:creationId xmlns:a16="http://schemas.microsoft.com/office/drawing/2014/main" id="{2C54B62A-62CF-4759-A536-8FC9F1EDE750}"/>
              </a:ext>
            </a:extLst>
          </p:cNvPr>
          <p:cNvSpPr txBox="1"/>
          <p:nvPr/>
        </p:nvSpPr>
        <p:spPr>
          <a:xfrm>
            <a:off x="618613" y="4811734"/>
            <a:ext cx="3587052" cy="1584470"/>
          </a:xfrm>
          <a:prstGeom prst="rect">
            <a:avLst/>
          </a:prstGeom>
        </p:spPr>
        <p:txBody>
          <a:bodyPr vert="horz" lIns="91440" tIns="45720" rIns="91440" bIns="45720" rtlCol="0" anchor="t">
            <a:normAutofit fontScale="47500" lnSpcReduction="20000"/>
          </a:bodyPr>
          <a:lstStyle/>
          <a:p>
            <a:pPr>
              <a:lnSpc>
                <a:spcPct val="140000"/>
              </a:lnSpc>
              <a:spcAft>
                <a:spcPts val="600"/>
              </a:spcAft>
            </a:pPr>
            <a:r>
              <a:rPr lang="en-US" sz="3800" b="1" dirty="0">
                <a:latin typeface="Avenir Next LT Pro" panose="020B0504020202020204" pitchFamily="34" charset="0"/>
              </a:rPr>
              <a:t>Other projects:</a:t>
            </a:r>
            <a:br>
              <a:rPr lang="en-US" sz="2000" b="1" u="sng" dirty="0">
                <a:latin typeface="Avenir Next LT Pro" panose="020B0504020202020204" pitchFamily="34" charset="0"/>
              </a:rPr>
            </a:br>
            <a:br>
              <a:rPr lang="en-US" sz="2000" b="1" u="sng" dirty="0">
                <a:latin typeface="Avenir Next LT Pro" panose="020B0504020202020204" pitchFamily="34" charset="0"/>
              </a:rPr>
            </a:br>
            <a:r>
              <a:rPr lang="en-US" sz="3300" b="1" dirty="0">
                <a:latin typeface="Avenir Next LT Pro" panose="020B0504020202020204" pitchFamily="34" charset="0"/>
              </a:rPr>
              <a:t>Treaty Park</a:t>
            </a:r>
            <a:br>
              <a:rPr lang="en-US" sz="3300" dirty="0">
                <a:latin typeface="Avenir Next LT Pro" panose="020B0504020202020204" pitchFamily="34" charset="0"/>
              </a:rPr>
            </a:br>
            <a:r>
              <a:rPr lang="en-US" sz="3300" dirty="0">
                <a:latin typeface="Avenir Next LT Pro" panose="020B0504020202020204" pitchFamily="34" charset="0"/>
              </a:rPr>
              <a:t>Finished 2019</a:t>
            </a:r>
            <a:br>
              <a:rPr lang="en-US" sz="3300" dirty="0">
                <a:latin typeface="Avenir Next LT Pro" panose="020B0504020202020204" pitchFamily="34" charset="0"/>
              </a:rPr>
            </a:br>
            <a:r>
              <a:rPr lang="en-US" sz="3300" dirty="0">
                <a:latin typeface="Avenir Next LT Pro" panose="020B0504020202020204" pitchFamily="34" charset="0"/>
              </a:rPr>
              <a:t>$1 million</a:t>
            </a:r>
          </a:p>
          <a:p>
            <a:pPr indent="-228600">
              <a:lnSpc>
                <a:spcPct val="90000"/>
              </a:lnSpc>
              <a:spcAft>
                <a:spcPts val="600"/>
              </a:spcAft>
              <a:buFont typeface="Arial" panose="020B0604020202020204" pitchFamily="34" charset="0"/>
              <a:buChar char="•"/>
            </a:pPr>
            <a:endParaRPr lang="en-US" sz="2000" dirty="0">
              <a:latin typeface="Avenir Next LT Pro" panose="020B0504020202020204" pitchFamily="34" charset="0"/>
            </a:endParaRPr>
          </a:p>
          <a:p>
            <a:pPr indent="-228600">
              <a:lnSpc>
                <a:spcPct val="90000"/>
              </a:lnSpc>
              <a:spcAft>
                <a:spcPts val="600"/>
              </a:spcAft>
              <a:buFont typeface="Arial" panose="020B0604020202020204" pitchFamily="34" charset="0"/>
              <a:buChar char="•"/>
            </a:pPr>
            <a:endParaRPr lang="en-US" sz="2000" dirty="0">
              <a:latin typeface="Avenir Next LT Pro" panose="020B0504020202020204" pitchFamily="34" charset="0"/>
            </a:endParaRPr>
          </a:p>
        </p:txBody>
      </p:sp>
      <p:sp>
        <p:nvSpPr>
          <p:cNvPr id="7" name="Rectangle 6">
            <a:extLst>
              <a:ext uri="{FF2B5EF4-FFF2-40B4-BE49-F238E27FC236}">
                <a16:creationId xmlns:a16="http://schemas.microsoft.com/office/drawing/2014/main" id="{DA778275-876D-4249-87C4-930DE164745F}"/>
              </a:ext>
            </a:extLst>
          </p:cNvPr>
          <p:cNvSpPr/>
          <p:nvPr/>
        </p:nvSpPr>
        <p:spPr>
          <a:xfrm>
            <a:off x="342900" y="2551836"/>
            <a:ext cx="4263390" cy="1754326"/>
          </a:xfrm>
          <a:prstGeom prst="rect">
            <a:avLst/>
          </a:prstGeom>
        </p:spPr>
        <p:txBody>
          <a:bodyPr wrap="square">
            <a:spAutoFit/>
          </a:bodyPr>
          <a:lstStyle/>
          <a:p>
            <a:r>
              <a:rPr lang="en-US" dirty="0">
                <a:latin typeface="Avenir Next LT Pro" panose="020B0504020202020204" pitchFamily="34" charset="0"/>
              </a:rPr>
              <a:t>$100,000 Community Foundation fund </a:t>
            </a:r>
            <a:br>
              <a:rPr lang="en-US" dirty="0">
                <a:latin typeface="Avenir Next LT Pro" panose="020B0504020202020204" pitchFamily="34" charset="0"/>
              </a:rPr>
            </a:br>
            <a:r>
              <a:rPr lang="en-US" dirty="0">
                <a:latin typeface="Avenir Next LT Pro" panose="020B0504020202020204" pitchFamily="34" charset="0"/>
              </a:rPr>
              <a:t>$10,000 Outagamie Co. Greenways</a:t>
            </a:r>
            <a:br>
              <a:rPr lang="en-US" dirty="0">
                <a:latin typeface="Avenir Next LT Pro" panose="020B0504020202020204" pitchFamily="34" charset="0"/>
              </a:rPr>
            </a:br>
            <a:r>
              <a:rPr lang="en-US" dirty="0">
                <a:latin typeface="Avenir Next LT Pro" panose="020B0504020202020204" pitchFamily="34" charset="0"/>
              </a:rPr>
              <a:t>$10,000 Convention &amp; Visitor Bureau</a:t>
            </a:r>
            <a:br>
              <a:rPr lang="en-US" dirty="0">
                <a:latin typeface="Avenir Next LT Pro" panose="020B0504020202020204" pitchFamily="34" charset="0"/>
              </a:rPr>
            </a:br>
            <a:r>
              <a:rPr lang="en-US" dirty="0">
                <a:latin typeface="Avenir Next LT Pro" panose="020B0504020202020204" pitchFamily="34" charset="0"/>
              </a:rPr>
              <a:t>$10,000 Fox Cities Greenways Inc.</a:t>
            </a:r>
            <a:br>
              <a:rPr lang="en-US" dirty="0">
                <a:latin typeface="Avenir Next LT Pro" panose="020B0504020202020204" pitchFamily="34" charset="0"/>
              </a:rPr>
            </a:br>
            <a:r>
              <a:rPr lang="en-US" dirty="0">
                <a:latin typeface="Avenir Next LT Pro" panose="020B0504020202020204" pitchFamily="34" charset="0"/>
              </a:rPr>
              <a:t>$5,000 Fox Communities C.U.</a:t>
            </a:r>
            <a:br>
              <a:rPr lang="en-US" dirty="0">
                <a:latin typeface="Avenir Next LT Pro" panose="020B0504020202020204" pitchFamily="34" charset="0"/>
              </a:rPr>
            </a:br>
            <a:r>
              <a:rPr lang="en-US" dirty="0">
                <a:latin typeface="Avenir Next LT Pro" panose="020B0504020202020204" pitchFamily="34" charset="0"/>
              </a:rPr>
              <a:t>$84,000 Village of Kimberly</a:t>
            </a:r>
            <a:endParaRPr lang="en-US" dirty="0"/>
          </a:p>
        </p:txBody>
      </p:sp>
      <p:pic>
        <p:nvPicPr>
          <p:cNvPr id="6" name="Picture 5">
            <a:extLst>
              <a:ext uri="{FF2B5EF4-FFF2-40B4-BE49-F238E27FC236}">
                <a16:creationId xmlns:a16="http://schemas.microsoft.com/office/drawing/2014/main" id="{D5E4E028-EEC2-4B9A-AED5-A8A457B68111}"/>
              </a:ext>
            </a:extLst>
          </p:cNvPr>
          <p:cNvPicPr>
            <a:picLocks noChangeAspect="1"/>
          </p:cNvPicPr>
          <p:nvPr/>
        </p:nvPicPr>
        <p:blipFill rotWithShape="1">
          <a:blip r:embed="rId3">
            <a:extLst>
              <a:ext uri="{28A0092B-C50C-407E-A947-70E740481C1C}">
                <a14:useLocalDpi xmlns:a14="http://schemas.microsoft.com/office/drawing/2010/main" val="0"/>
              </a:ext>
            </a:extLst>
          </a:blip>
          <a:srcRect b="19813"/>
          <a:stretch/>
        </p:blipFill>
        <p:spPr>
          <a:xfrm>
            <a:off x="4691190" y="0"/>
            <a:ext cx="7500810" cy="3383271"/>
          </a:xfrm>
          <a:prstGeom prst="rect">
            <a:avLst/>
          </a:prstGeom>
        </p:spPr>
      </p:pic>
      <p:pic>
        <p:nvPicPr>
          <p:cNvPr id="5" name="Picture 4" descr="Engineering drawing&#10;&#10;Description automatically generated">
            <a:extLst>
              <a:ext uri="{FF2B5EF4-FFF2-40B4-BE49-F238E27FC236}">
                <a16:creationId xmlns:a16="http://schemas.microsoft.com/office/drawing/2014/main" id="{AB38AD98-42F9-41B5-B441-5E39313F9B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429000"/>
            <a:ext cx="6095999" cy="3336460"/>
          </a:xfrm>
          <a:prstGeom prst="rect">
            <a:avLst/>
          </a:prstGeom>
        </p:spPr>
      </p:pic>
      <p:sp>
        <p:nvSpPr>
          <p:cNvPr id="8" name="TextBox 7">
            <a:extLst>
              <a:ext uri="{FF2B5EF4-FFF2-40B4-BE49-F238E27FC236}">
                <a16:creationId xmlns:a16="http://schemas.microsoft.com/office/drawing/2014/main" id="{C7FC4256-1A4B-49B1-B1D2-9CD14CD3C194}"/>
              </a:ext>
            </a:extLst>
          </p:cNvPr>
          <p:cNvSpPr txBox="1"/>
          <p:nvPr/>
        </p:nvSpPr>
        <p:spPr>
          <a:xfrm>
            <a:off x="3984171" y="5318449"/>
            <a:ext cx="1918210" cy="1485849"/>
          </a:xfrm>
          <a:prstGeom prst="rect">
            <a:avLst/>
          </a:prstGeom>
          <a:noFill/>
        </p:spPr>
        <p:txBody>
          <a:bodyPr wrap="square" rtlCol="0">
            <a:spAutoFit/>
          </a:bodyPr>
          <a:lstStyle/>
          <a:p>
            <a:pPr algn="r"/>
            <a:r>
              <a:rPr lang="en-US" dirty="0"/>
              <a:t>Kimberly will build a restroom and resting area on the Papermill Trail in 2021</a:t>
            </a:r>
          </a:p>
        </p:txBody>
      </p:sp>
    </p:spTree>
    <p:extLst>
      <p:ext uri="{BB962C8B-B14F-4D97-AF65-F5344CB8AC3E}">
        <p14:creationId xmlns:p14="http://schemas.microsoft.com/office/powerpoint/2010/main" val="622701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FE635A75-EE6C-4D6E-9070-F37848A170A9}"/>
              </a:ext>
            </a:extLst>
          </p:cNvPr>
          <p:cNvGraphicFramePr>
            <a:graphicFrameLocks noGrp="1"/>
          </p:cNvGraphicFramePr>
          <p:nvPr>
            <p:ph idx="1"/>
            <p:extLst>
              <p:ext uri="{D42A27DB-BD31-4B8C-83A1-F6EECF244321}">
                <p14:modId xmlns:p14="http://schemas.microsoft.com/office/powerpoint/2010/main" val="339453165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A close up of a device&#10;&#10;Description automatically generated">
            <a:extLst>
              <a:ext uri="{FF2B5EF4-FFF2-40B4-BE49-F238E27FC236}">
                <a16:creationId xmlns:a16="http://schemas.microsoft.com/office/drawing/2014/main" id="{B8E56E19-F535-439C-B24A-202F31407A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0338" y="399874"/>
            <a:ext cx="4689920" cy="7132189"/>
          </a:xfrm>
          <a:prstGeom prst="rect">
            <a:avLst/>
          </a:prstGeom>
        </p:spPr>
      </p:pic>
      <p:sp>
        <p:nvSpPr>
          <p:cNvPr id="12" name="Rectangle 11">
            <a:extLst>
              <a:ext uri="{FF2B5EF4-FFF2-40B4-BE49-F238E27FC236}">
                <a16:creationId xmlns:a16="http://schemas.microsoft.com/office/drawing/2014/main" id="{E71A5EB5-2070-416D-81B6-0E95362947F3}"/>
              </a:ext>
            </a:extLst>
          </p:cNvPr>
          <p:cNvSpPr/>
          <p:nvPr/>
        </p:nvSpPr>
        <p:spPr>
          <a:xfrm rot="20805219">
            <a:off x="1059189" y="2361920"/>
            <a:ext cx="3169906" cy="646331"/>
          </a:xfrm>
          <a:prstGeom prst="rect">
            <a:avLst/>
          </a:prstGeom>
          <a:noFill/>
        </p:spPr>
        <p:txBody>
          <a:bodyPr wrap="square" lIns="91440" tIns="45720" rIns="91440" bIns="45720">
            <a:spAutoFit/>
          </a:bodyPr>
          <a:lstStyle/>
          <a:p>
            <a:pPr algn="ctr"/>
            <a:r>
              <a:rPr lang="en-US" sz="3600" b="1" cap="none" spc="0" dirty="0">
                <a:ln w="22225">
                  <a:solidFill>
                    <a:schemeClr val="accent2"/>
                  </a:solidFill>
                  <a:prstDash val="solid"/>
                </a:ln>
                <a:solidFill>
                  <a:schemeClr val="accent2">
                    <a:lumMod val="40000"/>
                    <a:lumOff val="60000"/>
                  </a:schemeClr>
                </a:solidFill>
                <a:effectLst/>
              </a:rPr>
              <a:t>Lawe St. Trestle</a:t>
            </a:r>
          </a:p>
        </p:txBody>
      </p:sp>
      <p:sp>
        <p:nvSpPr>
          <p:cNvPr id="13" name="Rectangle 12">
            <a:extLst>
              <a:ext uri="{FF2B5EF4-FFF2-40B4-BE49-F238E27FC236}">
                <a16:creationId xmlns:a16="http://schemas.microsoft.com/office/drawing/2014/main" id="{45855984-557B-4660-A1DD-BDEA10559914}"/>
              </a:ext>
            </a:extLst>
          </p:cNvPr>
          <p:cNvSpPr/>
          <p:nvPr/>
        </p:nvSpPr>
        <p:spPr>
          <a:xfrm rot="748851">
            <a:off x="791187" y="757197"/>
            <a:ext cx="3438057" cy="1200329"/>
          </a:xfrm>
          <a:prstGeom prst="rect">
            <a:avLst/>
          </a:prstGeom>
          <a:noFill/>
        </p:spPr>
        <p:txBody>
          <a:bodyPr wrap="square" lIns="91440" tIns="45720" rIns="91440" bIns="45720">
            <a:spAutoFit/>
          </a:bodyPr>
          <a:lstStyle/>
          <a:p>
            <a:pPr algn="ctr"/>
            <a:r>
              <a:rPr lang="en-US" sz="3600" b="1" cap="none" spc="0" dirty="0">
                <a:ln w="22225">
                  <a:solidFill>
                    <a:schemeClr val="accent2"/>
                  </a:solidFill>
                  <a:prstDash val="solid"/>
                </a:ln>
                <a:solidFill>
                  <a:schemeClr val="accent2">
                    <a:lumMod val="40000"/>
                    <a:lumOff val="60000"/>
                  </a:schemeClr>
                </a:solidFill>
                <a:effectLst/>
              </a:rPr>
              <a:t>Nelson Heritage Bridge</a:t>
            </a:r>
          </a:p>
        </p:txBody>
      </p:sp>
      <p:sp>
        <p:nvSpPr>
          <p:cNvPr id="14" name="Rectangle 13">
            <a:extLst>
              <a:ext uri="{FF2B5EF4-FFF2-40B4-BE49-F238E27FC236}">
                <a16:creationId xmlns:a16="http://schemas.microsoft.com/office/drawing/2014/main" id="{9B129C6E-66E3-40F1-9116-6EDA59C90668}"/>
              </a:ext>
            </a:extLst>
          </p:cNvPr>
          <p:cNvSpPr/>
          <p:nvPr/>
        </p:nvSpPr>
        <p:spPr>
          <a:xfrm rot="736052">
            <a:off x="1388079" y="4020573"/>
            <a:ext cx="2268538" cy="646331"/>
          </a:xfrm>
          <a:prstGeom prst="rect">
            <a:avLst/>
          </a:prstGeom>
          <a:noFill/>
        </p:spPr>
        <p:txBody>
          <a:bodyPr wrap="square" lIns="91440" tIns="45720" rIns="91440" bIns="45720">
            <a:spAutoFit/>
          </a:bodyPr>
          <a:lstStyle/>
          <a:p>
            <a:pPr algn="ctr"/>
            <a:r>
              <a:rPr lang="en-US" sz="3600" b="1" cap="none" spc="0" dirty="0">
                <a:ln w="22225">
                  <a:solidFill>
                    <a:schemeClr val="accent2"/>
                  </a:solidFill>
                  <a:prstDash val="solid"/>
                </a:ln>
                <a:solidFill>
                  <a:schemeClr val="accent2">
                    <a:lumMod val="40000"/>
                    <a:lumOff val="60000"/>
                  </a:schemeClr>
                </a:solidFill>
                <a:effectLst/>
              </a:rPr>
              <a:t>Peace Park</a:t>
            </a:r>
          </a:p>
        </p:txBody>
      </p:sp>
      <p:sp>
        <p:nvSpPr>
          <p:cNvPr id="15" name="Rectangle 14">
            <a:extLst>
              <a:ext uri="{FF2B5EF4-FFF2-40B4-BE49-F238E27FC236}">
                <a16:creationId xmlns:a16="http://schemas.microsoft.com/office/drawing/2014/main" id="{60AE3C8E-36FB-43FD-BC53-113CA6D7D667}"/>
              </a:ext>
            </a:extLst>
          </p:cNvPr>
          <p:cNvSpPr/>
          <p:nvPr/>
        </p:nvSpPr>
        <p:spPr>
          <a:xfrm rot="20805219">
            <a:off x="1210424" y="5280241"/>
            <a:ext cx="2840200" cy="1200329"/>
          </a:xfrm>
          <a:prstGeom prst="rect">
            <a:avLst/>
          </a:prstGeom>
          <a:noFill/>
        </p:spPr>
        <p:txBody>
          <a:bodyPr wrap="none" lIns="91440" tIns="45720" rIns="91440" bIns="45720">
            <a:spAutoFit/>
          </a:bodyPr>
          <a:lstStyle/>
          <a:p>
            <a:pPr algn="ctr"/>
            <a:r>
              <a:rPr lang="en-US" sz="3600" b="1" cap="none" spc="0" dirty="0">
                <a:ln w="22225">
                  <a:solidFill>
                    <a:schemeClr val="accent2"/>
                  </a:solidFill>
                  <a:prstDash val="solid"/>
                </a:ln>
                <a:solidFill>
                  <a:schemeClr val="accent2">
                    <a:lumMod val="40000"/>
                    <a:lumOff val="60000"/>
                  </a:schemeClr>
                </a:solidFill>
                <a:effectLst/>
              </a:rPr>
              <a:t>Boardwalk to </a:t>
            </a:r>
            <a:br>
              <a:rPr lang="en-US" sz="3600" b="1" cap="none" spc="0" dirty="0">
                <a:ln w="22225">
                  <a:solidFill>
                    <a:schemeClr val="accent2"/>
                  </a:solidFill>
                  <a:prstDash val="solid"/>
                </a:ln>
                <a:solidFill>
                  <a:schemeClr val="accent2">
                    <a:lumMod val="40000"/>
                    <a:lumOff val="60000"/>
                  </a:schemeClr>
                </a:solidFill>
                <a:effectLst/>
              </a:rPr>
            </a:br>
            <a:r>
              <a:rPr lang="en-US" sz="3600" b="1" cap="none" spc="0" dirty="0">
                <a:ln w="22225">
                  <a:solidFill>
                    <a:schemeClr val="accent2"/>
                  </a:solidFill>
                  <a:prstDash val="solid"/>
                </a:ln>
                <a:solidFill>
                  <a:schemeClr val="accent2">
                    <a:lumMod val="40000"/>
                    <a:lumOff val="60000"/>
                  </a:schemeClr>
                </a:solidFill>
                <a:effectLst/>
              </a:rPr>
              <a:t>Lutz Park</a:t>
            </a:r>
          </a:p>
        </p:txBody>
      </p:sp>
      <p:sp>
        <p:nvSpPr>
          <p:cNvPr id="16" name="Rectangle 15">
            <a:extLst>
              <a:ext uri="{FF2B5EF4-FFF2-40B4-BE49-F238E27FC236}">
                <a16:creationId xmlns:a16="http://schemas.microsoft.com/office/drawing/2014/main" id="{2BA0D982-3E8E-4F5B-AD16-572B8E8CE2B0}"/>
              </a:ext>
            </a:extLst>
          </p:cNvPr>
          <p:cNvSpPr/>
          <p:nvPr/>
        </p:nvSpPr>
        <p:spPr>
          <a:xfrm>
            <a:off x="1136078" y="-120077"/>
            <a:ext cx="2851128" cy="923330"/>
          </a:xfrm>
          <a:prstGeom prst="rect">
            <a:avLst/>
          </a:prstGeom>
          <a:noFill/>
        </p:spPr>
        <p:txBody>
          <a:bodyPr wrap="squar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Appleton</a:t>
            </a:r>
          </a:p>
        </p:txBody>
      </p:sp>
    </p:spTree>
    <p:extLst>
      <p:ext uri="{BB962C8B-B14F-4D97-AF65-F5344CB8AC3E}">
        <p14:creationId xmlns:p14="http://schemas.microsoft.com/office/powerpoint/2010/main" val="1165993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177D1A-A5CE-4FB4-B8D2-7F4B9D342955}"/>
              </a:ext>
            </a:extLst>
          </p:cNvPr>
          <p:cNvSpPr>
            <a:spLocks noGrp="1"/>
          </p:cNvSpPr>
          <p:nvPr>
            <p:ph type="ctrTitle"/>
          </p:nvPr>
        </p:nvSpPr>
        <p:spPr>
          <a:xfrm>
            <a:off x="1179226" y="466465"/>
            <a:ext cx="9597631" cy="2036593"/>
          </a:xfrm>
        </p:spPr>
        <p:txBody>
          <a:bodyPr vert="horz" lIns="91440" tIns="45720" rIns="91440" bIns="45720" rtlCol="0" anchor="ctr">
            <a:normAutofit/>
          </a:bodyPr>
          <a:lstStyle/>
          <a:p>
            <a:r>
              <a:rPr lang="en-US" sz="2800" b="1" kern="1200" dirty="0">
                <a:solidFill>
                  <a:srgbClr val="FFFFFF"/>
                </a:solidFill>
                <a:latin typeface="Avenir Next LT Pro" panose="020B0504020202020204" pitchFamily="34" charset="0"/>
              </a:rPr>
              <a:t>Ellen Kort</a:t>
            </a:r>
            <a:r>
              <a:rPr lang="en-US" sz="2800" b="1" dirty="0">
                <a:solidFill>
                  <a:srgbClr val="FFFFFF"/>
                </a:solidFill>
                <a:latin typeface="Avenir Next LT Pro" panose="020B0504020202020204" pitchFamily="34" charset="0"/>
              </a:rPr>
              <a:t> </a:t>
            </a:r>
            <a:r>
              <a:rPr lang="en-US" sz="2800" b="1" kern="1200" dirty="0">
                <a:solidFill>
                  <a:srgbClr val="FFFFFF"/>
                </a:solidFill>
                <a:latin typeface="Avenir Next LT Pro" panose="020B0504020202020204" pitchFamily="34" charset="0"/>
              </a:rPr>
              <a:t>Peace Park and River Trail</a:t>
            </a:r>
            <a:br>
              <a:rPr lang="en-US" sz="2800" b="1" kern="1200" dirty="0">
                <a:solidFill>
                  <a:srgbClr val="FFFFFF"/>
                </a:solidFill>
                <a:latin typeface="Avenir Next LT Pro" panose="020B0504020202020204" pitchFamily="34" charset="0"/>
              </a:rPr>
            </a:br>
            <a:r>
              <a:rPr lang="en-US" sz="2800" b="1" kern="1200" dirty="0">
                <a:solidFill>
                  <a:srgbClr val="FFFFFF"/>
                </a:solidFill>
                <a:latin typeface="Avenir Next LT Pro" panose="020B0504020202020204" pitchFamily="34" charset="0"/>
              </a:rPr>
              <a:t>Appleton, $2 million</a:t>
            </a:r>
            <a:br>
              <a:rPr lang="en-US" sz="2800" b="1" kern="1200" dirty="0">
                <a:solidFill>
                  <a:srgbClr val="FFFFFF"/>
                </a:solidFill>
                <a:latin typeface="Avenir Next LT Pro" panose="020B0504020202020204" pitchFamily="34" charset="0"/>
              </a:rPr>
            </a:br>
            <a:r>
              <a:rPr lang="en-US" sz="1800" kern="1200" dirty="0">
                <a:solidFill>
                  <a:srgbClr val="FFFFFF"/>
                </a:solidFill>
                <a:latin typeface="Avenir Next LT Pro" panose="020B0504020202020204" pitchFamily="34" charset="0"/>
              </a:rPr>
              <a:t>2022 Phase I (grading, exterior trail, lighting) $750,000 (Outagamie County Greenways $50,000)  2024 phase 2 (shelter, parking, landscaping, interior trails, gardens)</a:t>
            </a:r>
          </a:p>
        </p:txBody>
      </p:sp>
      <p:pic>
        <p:nvPicPr>
          <p:cNvPr id="7" name="Picture 6" descr="A picture containing table, food, game, sitting&#10;&#10;Description automatically generated">
            <a:extLst>
              <a:ext uri="{FF2B5EF4-FFF2-40B4-BE49-F238E27FC236}">
                <a16:creationId xmlns:a16="http://schemas.microsoft.com/office/drawing/2014/main" id="{90C2F1A7-DF5D-4E49-B465-A5C6BA2F6156}"/>
              </a:ext>
            </a:extLst>
          </p:cNvPr>
          <p:cNvPicPr>
            <a:picLocks noChangeAspect="1"/>
          </p:cNvPicPr>
          <p:nvPr/>
        </p:nvPicPr>
        <p:blipFill rotWithShape="1">
          <a:blip r:embed="rId3">
            <a:extLst>
              <a:ext uri="{28A0092B-C50C-407E-A947-70E740481C1C}">
                <a14:useLocalDpi xmlns:a14="http://schemas.microsoft.com/office/drawing/2010/main" val="0"/>
              </a:ext>
            </a:extLst>
          </a:blip>
          <a:srcRect l="13843" t="-1" r="4131" b="2"/>
          <a:stretch/>
        </p:blipFill>
        <p:spPr>
          <a:xfrm>
            <a:off x="1268969" y="2840287"/>
            <a:ext cx="4387001" cy="2962275"/>
          </a:xfrm>
          <a:prstGeom prst="rect">
            <a:avLst/>
          </a:prstGeom>
        </p:spPr>
      </p:pic>
      <p:pic>
        <p:nvPicPr>
          <p:cNvPr id="9" name="Picture 8" descr="A picture containing person, indoor, man, store&#10;&#10;Description automatically generated">
            <a:extLst>
              <a:ext uri="{FF2B5EF4-FFF2-40B4-BE49-F238E27FC236}">
                <a16:creationId xmlns:a16="http://schemas.microsoft.com/office/drawing/2014/main" id="{293D8904-DA1F-44E5-97F4-6CAEDE3FD144}"/>
              </a:ext>
            </a:extLst>
          </p:cNvPr>
          <p:cNvPicPr>
            <a:picLocks noChangeAspect="1"/>
          </p:cNvPicPr>
          <p:nvPr/>
        </p:nvPicPr>
        <p:blipFill rotWithShape="1">
          <a:blip r:embed="rId4">
            <a:extLst>
              <a:ext uri="{28A0092B-C50C-407E-A947-70E740481C1C}">
                <a14:useLocalDpi xmlns:a14="http://schemas.microsoft.com/office/drawing/2010/main" val="0"/>
              </a:ext>
            </a:extLst>
          </a:blip>
          <a:srcRect l="7753" t="10516" r="-2" b="26"/>
          <a:stretch/>
        </p:blipFill>
        <p:spPr>
          <a:xfrm>
            <a:off x="5910801" y="2825299"/>
            <a:ext cx="4627563" cy="2962275"/>
          </a:xfrm>
          <a:prstGeom prst="rect">
            <a:avLst/>
          </a:prstGeom>
        </p:spPr>
      </p:pic>
    </p:spTree>
    <p:extLst>
      <p:ext uri="{BB962C8B-B14F-4D97-AF65-F5344CB8AC3E}">
        <p14:creationId xmlns:p14="http://schemas.microsoft.com/office/powerpoint/2010/main" val="308051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3470</TotalTime>
  <Words>1601</Words>
  <Application>Microsoft Office PowerPoint</Application>
  <PresentationFormat>Widescreen</PresentationFormat>
  <Paragraphs>209</Paragraphs>
  <Slides>15</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Avenir Next LT Pro</vt:lpstr>
      <vt:lpstr>Avenir Next LT Pro Light</vt:lpstr>
      <vt:lpstr>Calibri</vt:lpstr>
      <vt:lpstr>Calibri Light</vt:lpstr>
      <vt:lpstr>Office Theme</vt:lpstr>
      <vt:lpstr>Wisconsin’s Fox Cities: A Leader in Trails for Fun and  Low-Impact Transportation</vt:lpstr>
      <vt:lpstr> How We Got Here</vt:lpstr>
      <vt:lpstr>Trails built or planned for 2020-21</vt:lpstr>
      <vt:lpstr>Little Chute-Kaukauna  Nelson Family Heritage Crossing</vt:lpstr>
      <vt:lpstr>PowerPoint Presentation</vt:lpstr>
      <vt:lpstr>Outagamie County Grand Chute, Greenville Fox River Mall to ATW</vt:lpstr>
      <vt:lpstr>KIMBERLY  2021  Railroad Street Trail connects Kimberly riverfront to CE Trail.  $219,000    </vt:lpstr>
      <vt:lpstr>PowerPoint Presentation</vt:lpstr>
      <vt:lpstr>Ellen Kort Peace Park and River Trail Appleton, $2 million 2022 Phase I (grading, exterior trail, lighting) $750,000 (Outagamie County Greenways $50,000)  2024 phase 2 (shelter, parking, landscaping, interior trails, gardens)</vt:lpstr>
      <vt:lpstr>Outagamie County Plamann Park Trails  $1.2 million</vt:lpstr>
      <vt:lpstr>Menasha 2022: Water St. Corridor Trail</vt:lpstr>
      <vt:lpstr>Neenah Arrowhead Park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Fox Cities Municipal Trails</dc:title>
  <dc:creator>Dave Horst</dc:creator>
  <cp:lastModifiedBy>Dave Horst</cp:lastModifiedBy>
  <cp:revision>118</cp:revision>
  <cp:lastPrinted>2021-05-10T21:46:37Z</cp:lastPrinted>
  <dcterms:created xsi:type="dcterms:W3CDTF">2021-04-16T12:03:26Z</dcterms:created>
  <dcterms:modified xsi:type="dcterms:W3CDTF">2021-05-11T13:07:39Z</dcterms:modified>
</cp:coreProperties>
</file>